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16"/>
  </p:notesMasterIdLst>
  <p:sldIdLst>
    <p:sldId id="275" r:id="rId7"/>
    <p:sldId id="276" r:id="rId8"/>
    <p:sldId id="264" r:id="rId9"/>
    <p:sldId id="306" r:id="rId10"/>
    <p:sldId id="307" r:id="rId11"/>
    <p:sldId id="308" r:id="rId12"/>
    <p:sldId id="310" r:id="rId13"/>
    <p:sldId id="311" r:id="rId14"/>
    <p:sldId id="2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446" userDrawn="1">
          <p15:clr>
            <a:srgbClr val="A4A3A4"/>
          </p15:clr>
        </p15:guide>
        <p15:guide id="4" pos="234" userDrawn="1">
          <p15:clr>
            <a:srgbClr val="A4A3A4"/>
          </p15:clr>
        </p15:guide>
        <p15:guide id="5" orient="horz" pos="3997" userDrawn="1">
          <p15:clr>
            <a:srgbClr val="A4A3A4"/>
          </p15:clr>
        </p15:guide>
        <p15:guide id="6" orient="horz" pos="572" userDrawn="1">
          <p15:clr>
            <a:srgbClr val="A4A3A4"/>
          </p15:clr>
        </p15:guide>
        <p15:guide id="7" orient="horz" pos="731" userDrawn="1">
          <p15:clr>
            <a:srgbClr val="A4A3A4"/>
          </p15:clr>
        </p15:guide>
        <p15:guide id="8" orient="horz" pos="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063B"/>
    <a:srgbClr val="F0F0F0"/>
    <a:srgbClr val="C70037"/>
    <a:srgbClr val="8F093E"/>
    <a:srgbClr val="561744"/>
    <a:srgbClr val="FF5732"/>
    <a:srgbClr val="FFC300"/>
    <a:srgbClr val="B8033A"/>
    <a:srgbClr val="631443"/>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62" d="100"/>
          <a:sy n="62" d="100"/>
        </p:scale>
        <p:origin x="828" y="28"/>
      </p:cViewPr>
      <p:guideLst>
        <p:guide orient="horz" pos="2160"/>
        <p:guide pos="3840"/>
        <p:guide pos="7446"/>
        <p:guide pos="234"/>
        <p:guide orient="horz" pos="3997"/>
        <p:guide orient="horz" pos="572"/>
        <p:guide orient="horz" pos="731"/>
        <p:guide orient="horz" pos="8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8B0BA-2487-434D-A419-7C3D1385EFA2}" type="datetimeFigureOut">
              <a:rPr lang="en-US" smtClean="0"/>
              <a:t>10/20/2022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FDB10-D707-4C25-B5B4-F6CF0A002B42}" type="slidenum">
              <a:rPr lang="en-US" smtClean="0"/>
              <a:t>‹#›</a:t>
            </a:fld>
            <a:endParaRPr lang="en-US"/>
          </a:p>
        </p:txBody>
      </p:sp>
    </p:spTree>
    <p:extLst>
      <p:ext uri="{BB962C8B-B14F-4D97-AF65-F5344CB8AC3E}">
        <p14:creationId xmlns:p14="http://schemas.microsoft.com/office/powerpoint/2010/main" val="2530339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FDB10-D707-4C25-B5B4-F6CF0A002B42}" type="slidenum">
              <a:rPr lang="en-US" smtClean="0"/>
              <a:t>1</a:t>
            </a:fld>
            <a:endParaRPr lang="en-US"/>
          </a:p>
        </p:txBody>
      </p:sp>
    </p:spTree>
    <p:extLst>
      <p:ext uri="{BB962C8B-B14F-4D97-AF65-F5344CB8AC3E}">
        <p14:creationId xmlns:p14="http://schemas.microsoft.com/office/powerpoint/2010/main" val="105165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3FDB10-D707-4C25-B5B4-F6CF0A002B42}" type="slidenum">
              <a:rPr lang="en-US" smtClean="0"/>
              <a:t>2</a:t>
            </a:fld>
            <a:endParaRPr lang="en-US"/>
          </a:p>
        </p:txBody>
      </p:sp>
    </p:spTree>
    <p:extLst>
      <p:ext uri="{BB962C8B-B14F-4D97-AF65-F5344CB8AC3E}">
        <p14:creationId xmlns:p14="http://schemas.microsoft.com/office/powerpoint/2010/main" val="2998239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EFB41-7FE0-45F6-AD82-095AAEB9FFC7}" type="slidenum">
              <a:rPr lang="en-ID" smtClean="0"/>
              <a:t>3</a:t>
            </a:fld>
            <a:endParaRPr lang="en-ID"/>
          </a:p>
        </p:txBody>
      </p:sp>
    </p:spTree>
    <p:extLst>
      <p:ext uri="{BB962C8B-B14F-4D97-AF65-F5344CB8AC3E}">
        <p14:creationId xmlns:p14="http://schemas.microsoft.com/office/powerpoint/2010/main" val="1251330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EFB41-7FE0-45F6-AD82-095AAEB9FFC7}" type="slidenum">
              <a:rPr lang="en-ID" smtClean="0"/>
              <a:t>4</a:t>
            </a:fld>
            <a:endParaRPr lang="en-ID"/>
          </a:p>
        </p:txBody>
      </p:sp>
    </p:spTree>
    <p:extLst>
      <p:ext uri="{BB962C8B-B14F-4D97-AF65-F5344CB8AC3E}">
        <p14:creationId xmlns:p14="http://schemas.microsoft.com/office/powerpoint/2010/main" val="402327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EFB41-7FE0-45F6-AD82-095AAEB9FFC7}" type="slidenum">
              <a:rPr lang="en-ID" smtClean="0"/>
              <a:t>5</a:t>
            </a:fld>
            <a:endParaRPr lang="en-ID"/>
          </a:p>
        </p:txBody>
      </p:sp>
    </p:spTree>
    <p:extLst>
      <p:ext uri="{BB962C8B-B14F-4D97-AF65-F5344CB8AC3E}">
        <p14:creationId xmlns:p14="http://schemas.microsoft.com/office/powerpoint/2010/main" val="132767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3FDB10-D707-4C25-B5B4-F6CF0A002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239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15CC-5DCE-4FA4-B1A3-5EEDF73335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C770A1-32A1-4656-A8C7-02600124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3D8C30-3E78-4FC3-9B77-80925C24E3A4}"/>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3FE508D8-5BA5-4B1C-A412-129B18A42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0AF1C-7956-4293-8554-ADD1E7043DE8}"/>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201574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1F03-346C-4CC1-8809-7DA49B193F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2151DF-84FD-400B-B26C-EF47CAA989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617CF-BFB1-4508-9C62-73FA8F6FDE52}"/>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9BE7E2CA-1077-4E21-8839-8496689AE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1E59C-B095-444D-98C0-21191C064DCA}"/>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38441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DD823-D255-4F17-9E0E-C2B6F74134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B0022E-4185-47C9-B601-AE6A9889F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EF0AD-4304-4AA3-841E-607417A92459}"/>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A8415495-9344-4A2A-9236-898483ECC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F60CE-4050-4942-AA33-414A6CE2B60B}"/>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937619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15CC-5DCE-4FA4-B1A3-5EEDF73335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C770A1-32A1-4656-A8C7-02600124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3D8C30-3E78-4FC3-9B77-80925C24E3A4}"/>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3FE508D8-5BA5-4B1C-A412-129B18A42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0AF1C-7956-4293-8554-ADD1E7043DE8}"/>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255642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9060-76D5-4DD5-A036-E6C8D48841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85323-F6CC-4182-BFE8-A0A477CDDF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2AA07-6C22-488F-83D8-D887E777FB3D}"/>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9C3A6F92-890F-4C4C-8969-FC8E96813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64CD5-C391-4E2E-86BF-2E75F89F1E12}"/>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637514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4307-65BC-4D89-98B0-B222A6366C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4B80D1-7FBD-4C89-B24E-828F583B3E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7A0F7-818C-4A6E-96B0-3AB48E166F5A}"/>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F1CA08DD-0319-4B4E-8887-A66C0F383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A6048-81F5-4EC8-B2B5-3886A64DB925}"/>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676514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6855-CF29-4724-8342-B29D00302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EACF24-A6D5-42C0-820A-6BEADF1E1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D5ACBA-F05D-482D-A464-1E985223B3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496688-61BA-4AE6-B8D1-8CF69DF48908}"/>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6" name="Footer Placeholder 5">
            <a:extLst>
              <a:ext uri="{FF2B5EF4-FFF2-40B4-BE49-F238E27FC236}">
                <a16:creationId xmlns:a16="http://schemas.microsoft.com/office/drawing/2014/main" id="{9D0B5C7D-8C54-43B1-9C07-CA2F40782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25817-9653-4EAE-A837-CC02CB147832}"/>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1214422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CCE1-DE18-44D9-9E9E-BCA5359F48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5D8DAE-D91B-49F4-8DC6-100A8690C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87A03-8228-4A3A-A11E-7614249F8A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D8A855-7965-4895-B159-43D35F5290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B9A2B9-CE0F-47B1-A1D9-0F5841C216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54E2BA-C1EF-4BDB-AE98-88C7620F62C6}"/>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8" name="Footer Placeholder 7">
            <a:extLst>
              <a:ext uri="{FF2B5EF4-FFF2-40B4-BE49-F238E27FC236}">
                <a16:creationId xmlns:a16="http://schemas.microsoft.com/office/drawing/2014/main" id="{24F1587D-4E13-4D3E-805E-F92FBCE44D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99F39-FEBD-4080-A8A7-8E45F0CD955E}"/>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1742766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BDBC-AC1B-4B1C-A51D-85EDB7F60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6A02A-3E64-4C4C-A2D4-DC0E2262DF2F}"/>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4" name="Footer Placeholder 3">
            <a:extLst>
              <a:ext uri="{FF2B5EF4-FFF2-40B4-BE49-F238E27FC236}">
                <a16:creationId xmlns:a16="http://schemas.microsoft.com/office/drawing/2014/main" id="{74D71E3D-D345-4187-8D7E-F6729FD35C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E3ACD2-BAA2-4E54-ADE8-949DF7D5D284}"/>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07480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16B0BA-6F6E-4705-A873-477026347DE5}"/>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3" name="Footer Placeholder 2">
            <a:extLst>
              <a:ext uri="{FF2B5EF4-FFF2-40B4-BE49-F238E27FC236}">
                <a16:creationId xmlns:a16="http://schemas.microsoft.com/office/drawing/2014/main" id="{2C1E2F29-7654-427F-9BF0-42F64B97B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9FD48A-AC1A-4ADD-9DF1-1DEA54674D4A}"/>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1732923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B5F0-2E8E-4540-B328-2576B552F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7600CC-7BB7-491A-91E5-50E8AA20B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7ADFFB-9B42-4C33-83E4-7F7CB8C10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2067BD-14E0-4BCA-84D9-C5A44F8AD3B1}"/>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6" name="Footer Placeholder 5">
            <a:extLst>
              <a:ext uri="{FF2B5EF4-FFF2-40B4-BE49-F238E27FC236}">
                <a16:creationId xmlns:a16="http://schemas.microsoft.com/office/drawing/2014/main" id="{D2B0DFCC-6296-4C2E-BF6A-9B444508DA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7EF57-CE75-418D-BBA6-EF68BF895250}"/>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579655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9060-76D5-4DD5-A036-E6C8D48841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85323-F6CC-4182-BFE8-A0A477CDDF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2AA07-6C22-488F-83D8-D887E777FB3D}"/>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9C3A6F92-890F-4C4C-8969-FC8E96813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64CD5-C391-4E2E-86BF-2E75F89F1E12}"/>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819858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51E4-252E-489F-9813-8F31145EF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3BFE53-413A-4849-89B9-E61BE71C59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BBCE7-5676-486C-936C-877E40FE5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335F5-3A9E-4C0B-8A22-29BDA7D40EAF}"/>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6" name="Footer Placeholder 5">
            <a:extLst>
              <a:ext uri="{FF2B5EF4-FFF2-40B4-BE49-F238E27FC236}">
                <a16:creationId xmlns:a16="http://schemas.microsoft.com/office/drawing/2014/main" id="{D42D1C88-66A3-4295-8C39-2F75F67D4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888C4-2B44-42DF-BC74-1D8D303C3D6A}"/>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111486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1F03-346C-4CC1-8809-7DA49B193F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2151DF-84FD-400B-B26C-EF47CAA989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617CF-BFB1-4508-9C62-73FA8F6FDE52}"/>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9BE7E2CA-1077-4E21-8839-8496689AE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1E59C-B095-444D-98C0-21191C064DCA}"/>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1855409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DD823-D255-4F17-9E0E-C2B6F74134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B0022E-4185-47C9-B601-AE6A9889F3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EF0AD-4304-4AA3-841E-607417A92459}"/>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A8415495-9344-4A2A-9236-898483ECC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F60CE-4050-4942-AA33-414A6CE2B60B}"/>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1932181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9FBC-4076-4503-80C7-D93A03B1D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0ADFAE-28B7-4235-AF19-EDE2A72C7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AF39C-2D37-42D3-8E41-DD8C07BCABB8}"/>
              </a:ext>
            </a:extLst>
          </p:cNvPr>
          <p:cNvSpPr>
            <a:spLocks noGrp="1"/>
          </p:cNvSpPr>
          <p:nvPr>
            <p:ph type="dt" sz="half" idx="10"/>
          </p:nvPr>
        </p:nvSpPr>
        <p:spPr/>
        <p:txBody>
          <a:bodyPr/>
          <a:lstStyle/>
          <a:p>
            <a:fld id="{523691D1-9526-4FC9-9D5F-4C8B97679ACB}" type="datetime1">
              <a:rPr lang="en-US" smtClean="0"/>
              <a:t>10/20/2022</a:t>
            </a:fld>
            <a:endParaRPr lang="en-US"/>
          </a:p>
        </p:txBody>
      </p:sp>
      <p:sp>
        <p:nvSpPr>
          <p:cNvPr id="5" name="Footer Placeholder 4">
            <a:extLst>
              <a:ext uri="{FF2B5EF4-FFF2-40B4-BE49-F238E27FC236}">
                <a16:creationId xmlns:a16="http://schemas.microsoft.com/office/drawing/2014/main" id="{23DECF9A-31A2-4276-990D-B7E5E5C35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669C4-068F-4F49-AC6F-8A651D0E8286}"/>
              </a:ext>
            </a:extLst>
          </p:cNvPr>
          <p:cNvSpPr>
            <a:spLocks noGrp="1"/>
          </p:cNvSpPr>
          <p:nvPr>
            <p:ph type="sldNum" sz="quarter" idx="12"/>
          </p:nvPr>
        </p:nvSpPr>
        <p:spPr/>
        <p:txBody>
          <a:bodyPr/>
          <a:lstStyle/>
          <a:p>
            <a:fld id="{8AFAC4AD-C9A1-4202-8512-5B2A4BA87E55}" type="slidenum">
              <a:rPr lang="en-US" smtClean="0"/>
              <a:t>‹#›</a:t>
            </a:fld>
            <a:endParaRPr lang="en-US"/>
          </a:p>
        </p:txBody>
      </p:sp>
    </p:spTree>
    <p:extLst>
      <p:ext uri="{BB962C8B-B14F-4D97-AF65-F5344CB8AC3E}">
        <p14:creationId xmlns:p14="http://schemas.microsoft.com/office/powerpoint/2010/main" val="250588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3331-B05F-432D-BA88-B9767391A2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AD19DE-FB6D-4B18-B015-79688A92CDE1}"/>
              </a:ext>
            </a:extLst>
          </p:cNvPr>
          <p:cNvSpPr>
            <a:spLocks noGrp="1"/>
          </p:cNvSpPr>
          <p:nvPr>
            <p:ph type="dt" sz="half" idx="10"/>
          </p:nvPr>
        </p:nvSpPr>
        <p:spPr/>
        <p:txBody>
          <a:bodyPr/>
          <a:lstStyle/>
          <a:p>
            <a:fld id="{B2EDB118-0D57-4D16-8B5F-3EE3C47EABEA}" type="datetime1">
              <a:rPr lang="en-US" smtClean="0"/>
              <a:t>10/20/2022</a:t>
            </a:fld>
            <a:endParaRPr lang="en-US"/>
          </a:p>
        </p:txBody>
      </p:sp>
      <p:sp>
        <p:nvSpPr>
          <p:cNvPr id="4" name="Footer Placeholder 3">
            <a:extLst>
              <a:ext uri="{FF2B5EF4-FFF2-40B4-BE49-F238E27FC236}">
                <a16:creationId xmlns:a16="http://schemas.microsoft.com/office/drawing/2014/main" id="{5049F49F-9C6A-4142-BC21-F1C2591279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FD5C5E-3D1C-4957-A2A9-25784097C693}"/>
              </a:ext>
            </a:extLst>
          </p:cNvPr>
          <p:cNvSpPr>
            <a:spLocks noGrp="1"/>
          </p:cNvSpPr>
          <p:nvPr>
            <p:ph type="sldNum" sz="quarter" idx="12"/>
          </p:nvPr>
        </p:nvSpPr>
        <p:spPr/>
        <p:txBody>
          <a:bodyPr/>
          <a:lstStyle/>
          <a:p>
            <a:fld id="{8AFAC4AD-C9A1-4202-8512-5B2A4BA87E55}" type="slidenum">
              <a:rPr lang="en-US" smtClean="0"/>
              <a:t>‹#›</a:t>
            </a:fld>
            <a:endParaRPr lang="en-US"/>
          </a:p>
        </p:txBody>
      </p:sp>
    </p:spTree>
    <p:extLst>
      <p:ext uri="{BB962C8B-B14F-4D97-AF65-F5344CB8AC3E}">
        <p14:creationId xmlns:p14="http://schemas.microsoft.com/office/powerpoint/2010/main" val="3623463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CCE14-3F4B-430F-80A4-E9D515173169}"/>
              </a:ext>
            </a:extLst>
          </p:cNvPr>
          <p:cNvSpPr>
            <a:spLocks noGrp="1"/>
          </p:cNvSpPr>
          <p:nvPr>
            <p:ph type="dt" sz="half" idx="10"/>
          </p:nvPr>
        </p:nvSpPr>
        <p:spPr/>
        <p:txBody>
          <a:bodyPr/>
          <a:lstStyle/>
          <a:p>
            <a:fld id="{EF215792-7F22-4C20-AC5B-DFBA6CE98D5E}" type="datetime1">
              <a:rPr lang="en-US" smtClean="0"/>
              <a:t>10/20/2022</a:t>
            </a:fld>
            <a:endParaRPr lang="en-US"/>
          </a:p>
        </p:txBody>
      </p:sp>
      <p:sp>
        <p:nvSpPr>
          <p:cNvPr id="3" name="Footer Placeholder 2">
            <a:extLst>
              <a:ext uri="{FF2B5EF4-FFF2-40B4-BE49-F238E27FC236}">
                <a16:creationId xmlns:a16="http://schemas.microsoft.com/office/drawing/2014/main" id="{7565E574-FA0F-4904-8EC4-DB140FF1A2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0225D1-6473-4D5F-80EC-5EFBDD8EDA3F}"/>
              </a:ext>
            </a:extLst>
          </p:cNvPr>
          <p:cNvSpPr>
            <a:spLocks noGrp="1"/>
          </p:cNvSpPr>
          <p:nvPr>
            <p:ph type="sldNum" sz="quarter" idx="12"/>
          </p:nvPr>
        </p:nvSpPr>
        <p:spPr/>
        <p:txBody>
          <a:bodyPr/>
          <a:lstStyle/>
          <a:p>
            <a:fld id="{8AFAC4AD-C9A1-4202-8512-5B2A4BA87E55}" type="slidenum">
              <a:rPr lang="en-US" smtClean="0"/>
              <a:t>‹#›</a:t>
            </a:fld>
            <a:endParaRPr lang="en-US"/>
          </a:p>
        </p:txBody>
      </p:sp>
      <p:pic>
        <p:nvPicPr>
          <p:cNvPr id="5" name="Picture 4">
            <a:extLst>
              <a:ext uri="{FF2B5EF4-FFF2-40B4-BE49-F238E27FC236}">
                <a16:creationId xmlns:a16="http://schemas.microsoft.com/office/drawing/2014/main" id="{3B200779-03AA-4787-AF3E-90EE3FB91867}"/>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8865761" y="-500613"/>
            <a:ext cx="4640798" cy="3511662"/>
          </a:xfrm>
          <a:prstGeom prst="rect">
            <a:avLst/>
          </a:prstGeom>
        </p:spPr>
      </p:pic>
    </p:spTree>
    <p:extLst>
      <p:ext uri="{BB962C8B-B14F-4D97-AF65-F5344CB8AC3E}">
        <p14:creationId xmlns:p14="http://schemas.microsoft.com/office/powerpoint/2010/main" val="39397929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36D8D7-136E-43B0-8F8A-3CE0E57A1F0C}"/>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1265211" y="4600519"/>
            <a:ext cx="4640798" cy="3511662"/>
          </a:xfrm>
          <a:prstGeom prst="rect">
            <a:avLst/>
          </a:prstGeom>
        </p:spPr>
      </p:pic>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F58F56C0-0FED-4FC9-A8FD-8409CAAB40D2}" type="datetimeFigureOut">
              <a:rPr lang="en-US" smtClean="0"/>
              <a:t>10/20/2022</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563920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4307-65BC-4D89-98B0-B222A6366C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4B80D1-7FBD-4C89-B24E-828F583B3E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7A0F7-818C-4A6E-96B0-3AB48E166F5A}"/>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F1CA08DD-0319-4B4E-8887-A66C0F383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A6048-81F5-4EC8-B2B5-3886A64DB925}"/>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333733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6855-CF29-4724-8342-B29D00302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EACF24-A6D5-42C0-820A-6BEADF1E1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D5ACBA-F05D-482D-A464-1E985223B3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496688-61BA-4AE6-B8D1-8CF69DF48908}"/>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6" name="Footer Placeholder 5">
            <a:extLst>
              <a:ext uri="{FF2B5EF4-FFF2-40B4-BE49-F238E27FC236}">
                <a16:creationId xmlns:a16="http://schemas.microsoft.com/office/drawing/2014/main" id="{9D0B5C7D-8C54-43B1-9C07-CA2F40782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25817-9653-4EAE-A837-CC02CB147832}"/>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2493451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CCE1-DE18-44D9-9E9E-BCA5359F48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5D8DAE-D91B-49F4-8DC6-100A8690C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87A03-8228-4A3A-A11E-7614249F8A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D8A855-7965-4895-B159-43D35F5290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B9A2B9-CE0F-47B1-A1D9-0F5841C216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54E2BA-C1EF-4BDB-AE98-88C7620F62C6}"/>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8" name="Footer Placeholder 7">
            <a:extLst>
              <a:ext uri="{FF2B5EF4-FFF2-40B4-BE49-F238E27FC236}">
                <a16:creationId xmlns:a16="http://schemas.microsoft.com/office/drawing/2014/main" id="{24F1587D-4E13-4D3E-805E-F92FBCE44D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99F39-FEBD-4080-A8A7-8E45F0CD955E}"/>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803606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BDBC-AC1B-4B1C-A51D-85EDB7F60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F6A02A-3E64-4C4C-A2D4-DC0E2262DF2F}"/>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4" name="Footer Placeholder 3">
            <a:extLst>
              <a:ext uri="{FF2B5EF4-FFF2-40B4-BE49-F238E27FC236}">
                <a16:creationId xmlns:a16="http://schemas.microsoft.com/office/drawing/2014/main" id="{74D71E3D-D345-4187-8D7E-F6729FD35C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E3ACD2-BAA2-4E54-ADE8-949DF7D5D284}"/>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145696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16B0BA-6F6E-4705-A873-477026347DE5}"/>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3" name="Footer Placeholder 2">
            <a:extLst>
              <a:ext uri="{FF2B5EF4-FFF2-40B4-BE49-F238E27FC236}">
                <a16:creationId xmlns:a16="http://schemas.microsoft.com/office/drawing/2014/main" id="{2C1E2F29-7654-427F-9BF0-42F64B97B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9FD48A-AC1A-4ADD-9DF1-1DEA54674D4A}"/>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42949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B5F0-2E8E-4540-B328-2576B552F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7600CC-7BB7-491A-91E5-50E8AA20B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7ADFFB-9B42-4C33-83E4-7F7CB8C10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2067BD-14E0-4BCA-84D9-C5A44F8AD3B1}"/>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6" name="Footer Placeholder 5">
            <a:extLst>
              <a:ext uri="{FF2B5EF4-FFF2-40B4-BE49-F238E27FC236}">
                <a16:creationId xmlns:a16="http://schemas.microsoft.com/office/drawing/2014/main" id="{D2B0DFCC-6296-4C2E-BF6A-9B444508DA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7EF57-CE75-418D-BBA6-EF68BF895250}"/>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413193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51E4-252E-489F-9813-8F31145EF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3BFE53-413A-4849-89B9-E61BE71C59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BBBCE7-5676-486C-936C-877E40FE5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335F5-3A9E-4C0B-8A22-29BDA7D40EAF}"/>
              </a:ext>
            </a:extLst>
          </p:cNvPr>
          <p:cNvSpPr>
            <a:spLocks noGrp="1"/>
          </p:cNvSpPr>
          <p:nvPr>
            <p:ph type="dt" sz="half" idx="10"/>
          </p:nvPr>
        </p:nvSpPr>
        <p:spPr/>
        <p:txBody>
          <a:bodyPr/>
          <a:lstStyle/>
          <a:p>
            <a:fld id="{D465845B-DC58-496E-BF2E-EE1C9073C7B3}" type="datetimeFigureOut">
              <a:rPr lang="en-US" smtClean="0"/>
              <a:t>10/20/2022</a:t>
            </a:fld>
            <a:endParaRPr lang="en-US"/>
          </a:p>
        </p:txBody>
      </p:sp>
      <p:sp>
        <p:nvSpPr>
          <p:cNvPr id="6" name="Footer Placeholder 5">
            <a:extLst>
              <a:ext uri="{FF2B5EF4-FFF2-40B4-BE49-F238E27FC236}">
                <a16:creationId xmlns:a16="http://schemas.microsoft.com/office/drawing/2014/main" id="{D42D1C88-66A3-4295-8C39-2F75F67D4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888C4-2B44-42DF-BC74-1D8D303C3D6A}"/>
              </a:ext>
            </a:extLst>
          </p:cNvPr>
          <p:cNvSpPr>
            <a:spLocks noGrp="1"/>
          </p:cNvSpPr>
          <p:nvPr>
            <p:ph type="sldNum" sz="quarter" idx="12"/>
          </p:nvPr>
        </p:nvSpPr>
        <p:spPr/>
        <p:txBody>
          <a:bodyPr/>
          <a:lstStyle/>
          <a:p>
            <a:fld id="{0A2FD67F-E2E5-42B4-9C60-496615A2BB39}" type="slidenum">
              <a:rPr lang="en-US" smtClean="0"/>
              <a:t>‹#›</a:t>
            </a:fld>
            <a:endParaRPr lang="en-US"/>
          </a:p>
        </p:txBody>
      </p:sp>
    </p:spTree>
    <p:extLst>
      <p:ext uri="{BB962C8B-B14F-4D97-AF65-F5344CB8AC3E}">
        <p14:creationId xmlns:p14="http://schemas.microsoft.com/office/powerpoint/2010/main" val="342962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46FC74-00A0-44C1-BA0C-1D890C666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9E3483-030D-442E-9D4F-13377A40F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3A2F200-8B33-42AD-9A19-49C4C50FA1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F1B895A6-65DC-41CF-9240-03D48ACDC2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3D0EF-95EA-4558-A06A-756ADDCBCB98}"/>
              </a:ext>
            </a:extLst>
          </p:cNvPr>
          <p:cNvSpPr>
            <a:spLocks noGrp="1"/>
          </p:cNvSpPr>
          <p:nvPr>
            <p:ph type="sldNum" sz="quarter" idx="4"/>
          </p:nvPr>
        </p:nvSpPr>
        <p:spPr>
          <a:xfrm>
            <a:off x="8720328" y="63119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FD67F-E2E5-42B4-9C60-496615A2BB39}" type="slidenum">
              <a:rPr lang="en-US" smtClean="0"/>
              <a:t>‹#›</a:t>
            </a:fld>
            <a:endParaRPr lang="en-US" dirty="0"/>
          </a:p>
        </p:txBody>
      </p:sp>
    </p:spTree>
    <p:extLst>
      <p:ext uri="{BB962C8B-B14F-4D97-AF65-F5344CB8AC3E}">
        <p14:creationId xmlns:p14="http://schemas.microsoft.com/office/powerpoint/2010/main" val="221811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46FC74-00A0-44C1-BA0C-1D890C666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9E3483-030D-442E-9D4F-13377A40F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2F200-8B33-42AD-9A19-49C4C50FA1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5845B-DC58-496E-BF2E-EE1C9073C7B3}" type="datetimeFigureOut">
              <a:rPr lang="en-US" smtClean="0"/>
              <a:t>10/20/2022</a:t>
            </a:fld>
            <a:endParaRPr lang="en-US"/>
          </a:p>
        </p:txBody>
      </p:sp>
      <p:sp>
        <p:nvSpPr>
          <p:cNvPr id="5" name="Footer Placeholder 4">
            <a:extLst>
              <a:ext uri="{FF2B5EF4-FFF2-40B4-BE49-F238E27FC236}">
                <a16:creationId xmlns:a16="http://schemas.microsoft.com/office/drawing/2014/main" id="{F1B895A6-65DC-41CF-9240-03D48ACDC2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3D0EF-95EA-4558-A06A-756ADDCBCB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FD67F-E2E5-42B4-9C60-496615A2BB39}" type="slidenum">
              <a:rPr lang="en-US" smtClean="0"/>
              <a:t>‹#›</a:t>
            </a:fld>
            <a:endParaRPr lang="en-US"/>
          </a:p>
        </p:txBody>
      </p:sp>
    </p:spTree>
    <p:extLst>
      <p:ext uri="{BB962C8B-B14F-4D97-AF65-F5344CB8AC3E}">
        <p14:creationId xmlns:p14="http://schemas.microsoft.com/office/powerpoint/2010/main" val="3230664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8F37A2-8A33-48D3-B4F7-F279A349C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63FD75-1947-4B74-86B8-9741C947F7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B13B1-A7BE-4736-B062-1B8EB6367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113CB-56EE-4544-9736-5D772E1FB6A3}" type="datetime1">
              <a:rPr lang="en-US" smtClean="0"/>
              <a:t>10/20/2022</a:t>
            </a:fld>
            <a:endParaRPr lang="en-US"/>
          </a:p>
        </p:txBody>
      </p:sp>
      <p:sp>
        <p:nvSpPr>
          <p:cNvPr id="5" name="Footer Placeholder 4">
            <a:extLst>
              <a:ext uri="{FF2B5EF4-FFF2-40B4-BE49-F238E27FC236}">
                <a16:creationId xmlns:a16="http://schemas.microsoft.com/office/drawing/2014/main" id="{3CF2D014-647F-4D84-9947-15B2215698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206190-B61A-48FC-BFB4-71EC5E8BD1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AC4AD-C9A1-4202-8512-5B2A4BA87E55}" type="slidenum">
              <a:rPr lang="en-US" smtClean="0"/>
              <a:t>‹#›</a:t>
            </a:fld>
            <a:endParaRPr lang="en-US"/>
          </a:p>
        </p:txBody>
      </p:sp>
    </p:spTree>
    <p:extLst>
      <p:ext uri="{BB962C8B-B14F-4D97-AF65-F5344CB8AC3E}">
        <p14:creationId xmlns:p14="http://schemas.microsoft.com/office/powerpoint/2010/main" val="24162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www.maxpixel.net/Office-Business-Meeting-Team-Meeting-Business-5395567"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sv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2.jp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4.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hyperlink" Target="https://www.maxpixel.net/Office-Business-Meeting-Team-Meeting-Business-5395567" TargetMode="External"/><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hyperlink" Target="https://www.maxpixel.net/Office-Business-Meeting-Team-Meeting-Business-5395567" TargetMode="External"/><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8.jpe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hyperlink" Target="https://pxhere.com/en/photo/1455293"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C298D0C-E8E0-42B9-BD39-F843ABA2DE6D}"/>
              </a:ext>
            </a:extLst>
          </p:cNvPr>
          <p:cNvSpPr/>
          <p:nvPr/>
        </p:nvSpPr>
        <p:spPr>
          <a:xfrm flipV="1">
            <a:off x="825077" y="1168562"/>
            <a:ext cx="10542201" cy="5040313"/>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pic>
        <p:nvPicPr>
          <p:cNvPr id="19" name="Picture 18" descr="A group of people sitting around a table&#10;&#10;Description automatically generated with medium confidence">
            <a:extLst>
              <a:ext uri="{FF2B5EF4-FFF2-40B4-BE49-F238E27FC236}">
                <a16:creationId xmlns:a16="http://schemas.microsoft.com/office/drawing/2014/main" id="{D1A52DA1-3C88-4C3A-BC65-1746FA042A7C}"/>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620" t="39926" r="10283" b="1892"/>
          <a:stretch/>
        </p:blipFill>
        <p:spPr>
          <a:xfrm>
            <a:off x="821182" y="1168549"/>
            <a:ext cx="10542201" cy="5040313"/>
          </a:xfrm>
          <a:prstGeom prst="roundRect">
            <a:avLst>
              <a:gd name="adj" fmla="val 5724"/>
            </a:avLst>
          </a:prstGeom>
        </p:spPr>
      </p:pic>
      <p:sp>
        <p:nvSpPr>
          <p:cNvPr id="23" name="Rectangle: Rounded Corners 22">
            <a:extLst>
              <a:ext uri="{FF2B5EF4-FFF2-40B4-BE49-F238E27FC236}">
                <a16:creationId xmlns:a16="http://schemas.microsoft.com/office/drawing/2014/main" id="{49A7AF1A-A94A-463E-8D38-C1698DCC4747}"/>
              </a:ext>
            </a:extLst>
          </p:cNvPr>
          <p:cNvSpPr/>
          <p:nvPr/>
        </p:nvSpPr>
        <p:spPr>
          <a:xfrm rot="10800000">
            <a:off x="823129" y="1168550"/>
            <a:ext cx="10542202" cy="5040312"/>
          </a:xfrm>
          <a:prstGeom prst="roundRect">
            <a:avLst>
              <a:gd name="adj" fmla="val 4079"/>
            </a:avLst>
          </a:prstGeom>
          <a:gradFill flip="none" rotWithShape="1">
            <a:gsLst>
              <a:gs pos="0">
                <a:srgbClr val="B90239">
                  <a:alpha val="50000"/>
                </a:srgbClr>
              </a:gs>
              <a:gs pos="100000">
                <a:srgbClr val="621443">
                  <a:alpha val="6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 name="Isosceles Triangle 5">
            <a:extLst>
              <a:ext uri="{FF2B5EF4-FFF2-40B4-BE49-F238E27FC236}">
                <a16:creationId xmlns:a16="http://schemas.microsoft.com/office/drawing/2014/main" id="{4AC89CBC-ECF3-4A4F-872A-BBFEA7E231A0}"/>
              </a:ext>
            </a:extLst>
          </p:cNvPr>
          <p:cNvSpPr/>
          <p:nvPr/>
        </p:nvSpPr>
        <p:spPr>
          <a:xfrm flipH="1">
            <a:off x="6648879" y="789079"/>
            <a:ext cx="450595" cy="379484"/>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Top Corners Rounded 4">
            <a:extLst>
              <a:ext uri="{FF2B5EF4-FFF2-40B4-BE49-F238E27FC236}">
                <a16:creationId xmlns:a16="http://schemas.microsoft.com/office/drawing/2014/main" id="{030B49C4-C496-4DDF-A34D-84FAF5A020FC}"/>
              </a:ext>
            </a:extLst>
          </p:cNvPr>
          <p:cNvSpPr/>
          <p:nvPr/>
        </p:nvSpPr>
        <p:spPr>
          <a:xfrm rot="10800000">
            <a:off x="7099474" y="789079"/>
            <a:ext cx="3722363" cy="4677050"/>
          </a:xfrm>
          <a:prstGeom prst="round2SameRect">
            <a:avLst>
              <a:gd name="adj1" fmla="val 50000"/>
              <a:gd name="adj2" fmla="val 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0" name="Straight Connector 19">
            <a:extLst>
              <a:ext uri="{FF2B5EF4-FFF2-40B4-BE49-F238E27FC236}">
                <a16:creationId xmlns:a16="http://schemas.microsoft.com/office/drawing/2014/main" id="{0EBD3B27-3AE4-401B-BE3D-914EC1785ED1}"/>
              </a:ext>
            </a:extLst>
          </p:cNvPr>
          <p:cNvCxnSpPr>
            <a:cxnSpLocks/>
          </p:cNvCxnSpPr>
          <p:nvPr/>
        </p:nvCxnSpPr>
        <p:spPr>
          <a:xfrm>
            <a:off x="2592343" y="2632846"/>
            <a:ext cx="6822410" cy="0"/>
          </a:xfrm>
          <a:prstGeom prst="line">
            <a:avLst/>
          </a:prstGeom>
          <a:ln w="19050">
            <a:solidFill>
              <a:srgbClr val="FFC30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AF7E838-F63B-4D53-8C87-046ECE72C897}"/>
              </a:ext>
            </a:extLst>
          </p:cNvPr>
          <p:cNvSpPr>
            <a:spLocks noGrp="1"/>
          </p:cNvSpPr>
          <p:nvPr>
            <p:ph type="sldNum" sz="quarter" idx="12"/>
          </p:nvPr>
        </p:nvSpPr>
        <p:spPr/>
        <p:txBody>
          <a:bodyPr/>
          <a:lstStyle/>
          <a:p>
            <a:fld id="{0A2FD67F-E2E5-42B4-9C60-496615A2BB39}" type="slidenum">
              <a:rPr lang="en-US" smtClean="0"/>
              <a:t>1</a:t>
            </a:fld>
            <a:endParaRPr lang="en-US"/>
          </a:p>
        </p:txBody>
      </p:sp>
      <p:sp>
        <p:nvSpPr>
          <p:cNvPr id="17" name="Title 1">
            <a:extLst>
              <a:ext uri="{FF2B5EF4-FFF2-40B4-BE49-F238E27FC236}">
                <a16:creationId xmlns:a16="http://schemas.microsoft.com/office/drawing/2014/main" id="{B195BA09-CAE0-5440-5BEA-7CC9B0A5CB03}"/>
              </a:ext>
            </a:extLst>
          </p:cNvPr>
          <p:cNvSpPr txBox="1">
            <a:spLocks/>
          </p:cNvSpPr>
          <p:nvPr/>
        </p:nvSpPr>
        <p:spPr>
          <a:xfrm flipH="1">
            <a:off x="6822056" y="3336773"/>
            <a:ext cx="4277198" cy="1163395"/>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pPr algn="ctr"/>
            <a:r>
              <a:rPr lang="en-US" sz="2800" dirty="0">
                <a:solidFill>
                  <a:schemeClr val="bg1"/>
                </a:solidFill>
                <a:latin typeface="Century Gothic"/>
                <a:cs typeface="Segoe UI"/>
              </a:rPr>
              <a:t>VMO2 UK - Ingenious Connect</a:t>
            </a:r>
          </a:p>
          <a:p>
            <a:pPr algn="ctr"/>
            <a:r>
              <a:rPr lang="en-US" sz="2800" dirty="0">
                <a:solidFill>
                  <a:schemeClr val="bg1"/>
                </a:solidFill>
                <a:latin typeface="Century Gothic"/>
                <a:cs typeface="Segoe UI"/>
              </a:rPr>
              <a:t>2K22 </a:t>
            </a:r>
            <a:endParaRPr lang="en-US" sz="2800" dirty="0">
              <a:solidFill>
                <a:schemeClr val="bg1"/>
              </a:solidFill>
              <a:latin typeface="Century Gothic" panose="020B0502020202020204" pitchFamily="34" charset="0"/>
              <a:cs typeface="Segoe UI" panose="020B0502040204020203" pitchFamily="34" charset="0"/>
            </a:endParaRPr>
          </a:p>
        </p:txBody>
      </p:sp>
      <p:pic>
        <p:nvPicPr>
          <p:cNvPr id="21" name="Picture 3" descr="Logo, company name&#10;&#10;Description automatically generated">
            <a:extLst>
              <a:ext uri="{FF2B5EF4-FFF2-40B4-BE49-F238E27FC236}">
                <a16:creationId xmlns:a16="http://schemas.microsoft.com/office/drawing/2014/main" id="{FB60C2B5-1F86-1EA3-718D-6CF8C09F77D8}"/>
              </a:ext>
            </a:extLst>
          </p:cNvPr>
          <p:cNvPicPr>
            <a:picLocks noChangeAspect="1"/>
          </p:cNvPicPr>
          <p:nvPr/>
        </p:nvPicPr>
        <p:blipFill>
          <a:blip r:embed="rId5"/>
          <a:stretch>
            <a:fillRect/>
          </a:stretch>
        </p:blipFill>
        <p:spPr>
          <a:xfrm>
            <a:off x="6977811" y="1646053"/>
            <a:ext cx="2743200" cy="1311250"/>
          </a:xfrm>
          <a:prstGeom prst="rect">
            <a:avLst/>
          </a:prstGeom>
        </p:spPr>
      </p:pic>
    </p:spTree>
    <p:extLst>
      <p:ext uri="{BB962C8B-B14F-4D97-AF65-F5344CB8AC3E}">
        <p14:creationId xmlns:p14="http://schemas.microsoft.com/office/powerpoint/2010/main" val="122614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19038F4-06F0-412B-8D79-73A0CE26751C}"/>
              </a:ext>
            </a:extLst>
          </p:cNvPr>
          <p:cNvSpPr/>
          <p:nvPr/>
        </p:nvSpPr>
        <p:spPr>
          <a:xfrm flipV="1">
            <a:off x="910626" y="594360"/>
            <a:ext cx="10547000" cy="5321664"/>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4" name="Slide Number Placeholder 4">
            <a:extLst>
              <a:ext uri="{FF2B5EF4-FFF2-40B4-BE49-F238E27FC236}">
                <a16:creationId xmlns:a16="http://schemas.microsoft.com/office/drawing/2014/main" id="{EE69D9A6-15E2-4CC2-9846-A03B302D8262}"/>
              </a:ext>
            </a:extLst>
          </p:cNvPr>
          <p:cNvSpPr>
            <a:spLocks noGrp="1"/>
          </p:cNvSpPr>
          <p:nvPr>
            <p:ph type="sldNum" sz="quarter" idx="12"/>
          </p:nvPr>
        </p:nvSpPr>
        <p:spPr>
          <a:xfrm>
            <a:off x="9163050" y="6356350"/>
            <a:ext cx="2743200" cy="365125"/>
          </a:xfrm>
        </p:spPr>
        <p:txBody>
          <a:bodyPr/>
          <a:lstStyle/>
          <a:p>
            <a:fld id="{48CDA4C5-FE92-47E7-B123-CF46462CBD5E}" type="slidenum">
              <a:rPr lang="en-ID" smtClean="0">
                <a:solidFill>
                  <a:srgbClr val="8F093E"/>
                </a:solidFill>
              </a:rPr>
              <a:t>2</a:t>
            </a:fld>
            <a:endParaRPr lang="en-ID" dirty="0">
              <a:solidFill>
                <a:srgbClr val="8F093E"/>
              </a:solidFill>
            </a:endParaRPr>
          </a:p>
        </p:txBody>
      </p:sp>
      <p:pic>
        <p:nvPicPr>
          <p:cNvPr id="8" name="Picture 7" descr="A screen shot of a person&#10;&#10;Description automatically generated">
            <a:extLst>
              <a:ext uri="{FF2B5EF4-FFF2-40B4-BE49-F238E27FC236}">
                <a16:creationId xmlns:a16="http://schemas.microsoft.com/office/drawing/2014/main" id="{4E26D9E8-18B3-4B9A-9475-33D4D9942F9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96" b="99036" l="6278" r="99772">
                        <a14:foregroundMark x1="16205" y1="48027" x2="14135" y2="93051"/>
                        <a14:foregroundMark x1="9242" y1="96865" x2="17187" y2="98641"/>
                        <a14:foregroundMark x1="94335" y1="84086" x2="94335" y2="90618"/>
                        <a14:foregroundMark x1="97913" y1="84349" x2="98018" y2="94279"/>
                        <a14:foregroundMark x1="7068" y1="96602" x2="7068" y2="98378"/>
                        <a14:foregroundMark x1="6296" y1="99057" x2="7173" y2="96734"/>
                        <a14:foregroundMark x1="99228" y1="83801" x2="99772" y2="88426"/>
                        <a14:foregroundMark x1="22624" y1="63941" x2="23167" y2="63941"/>
                      </a14:backgroundRemoval>
                    </a14:imgEffect>
                  </a14:imgLayer>
                </a14:imgProps>
              </a:ext>
            </a:extLst>
          </a:blip>
          <a:srcRect l="5775" t="39683" r="56495" b="21420"/>
          <a:stretch/>
        </p:blipFill>
        <p:spPr>
          <a:xfrm flipH="1">
            <a:off x="9534525" y="4596367"/>
            <a:ext cx="2743200" cy="2261633"/>
          </a:xfrm>
          <a:prstGeom prst="rect">
            <a:avLst/>
          </a:prstGeom>
          <a:effectLst>
            <a:outerShdw blurRad="127000" dist="63500" dir="5400000" algn="t" rotWithShape="0">
              <a:prstClr val="black">
                <a:alpha val="15000"/>
              </a:prstClr>
            </a:outerShdw>
          </a:effectLst>
        </p:spPr>
      </p:pic>
      <p:sp>
        <p:nvSpPr>
          <p:cNvPr id="22" name="TextBox 21">
            <a:extLst>
              <a:ext uri="{FF2B5EF4-FFF2-40B4-BE49-F238E27FC236}">
                <a16:creationId xmlns:a16="http://schemas.microsoft.com/office/drawing/2014/main" id="{4409DFF4-E72B-4429-9C14-19A2650BAD5C}"/>
              </a:ext>
            </a:extLst>
          </p:cNvPr>
          <p:cNvSpPr txBox="1"/>
          <p:nvPr/>
        </p:nvSpPr>
        <p:spPr>
          <a:xfrm flipH="1">
            <a:off x="3320092" y="1878355"/>
            <a:ext cx="1327799" cy="246221"/>
          </a:xfrm>
          <a:prstGeom prst="rect">
            <a:avLst/>
          </a:prstGeom>
          <a:noFill/>
        </p:spPr>
        <p:txBody>
          <a:bodyPr wrap="square" lIns="0" tIns="0" rIns="0" bIns="0" rtlCol="0">
            <a:spAutoFit/>
          </a:bodyPr>
          <a:lstStyle/>
          <a:p>
            <a:r>
              <a:rPr lang="en-US" sz="1600" b="1" dirty="0">
                <a:solidFill>
                  <a:schemeClr val="bg1"/>
                </a:solidFill>
                <a:latin typeface="Segoe UI" panose="020B0502040204020203" pitchFamily="34" charset="0"/>
                <a:cs typeface="Segoe UI" panose="020B0502040204020203" pitchFamily="34" charset="0"/>
              </a:rPr>
              <a:t>Lorem Ipsum</a:t>
            </a:r>
          </a:p>
        </p:txBody>
      </p:sp>
      <p:sp>
        <p:nvSpPr>
          <p:cNvPr id="32" name="Rectangle: Top Corners Rounded 31">
            <a:extLst>
              <a:ext uri="{FF2B5EF4-FFF2-40B4-BE49-F238E27FC236}">
                <a16:creationId xmlns:a16="http://schemas.microsoft.com/office/drawing/2014/main" id="{9A4FA949-3FCE-416B-8623-8615F87F4C19}"/>
              </a:ext>
            </a:extLst>
          </p:cNvPr>
          <p:cNvSpPr/>
          <p:nvPr/>
        </p:nvSpPr>
        <p:spPr>
          <a:xfrm rot="16200000" flipV="1">
            <a:off x="533513" y="1034393"/>
            <a:ext cx="1750778" cy="1329378"/>
          </a:xfrm>
          <a:prstGeom prst="round2SameRect">
            <a:avLst>
              <a:gd name="adj1" fmla="val 15296"/>
              <a:gd name="adj2" fmla="val 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a:extLst>
              <a:ext uri="{FF2B5EF4-FFF2-40B4-BE49-F238E27FC236}">
                <a16:creationId xmlns:a16="http://schemas.microsoft.com/office/drawing/2014/main" id="{70A0E18D-60A4-4D9F-A6B6-AD3C99D3CDB7}"/>
              </a:ext>
            </a:extLst>
          </p:cNvPr>
          <p:cNvSpPr/>
          <p:nvPr/>
        </p:nvSpPr>
        <p:spPr>
          <a:xfrm rot="16200000" flipH="1">
            <a:off x="746900" y="2561946"/>
            <a:ext cx="154544" cy="17959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69356A-DF47-49C8-ACC5-46B6918E9EA5}"/>
              </a:ext>
            </a:extLst>
          </p:cNvPr>
          <p:cNvSpPr txBox="1"/>
          <p:nvPr/>
        </p:nvSpPr>
        <p:spPr>
          <a:xfrm>
            <a:off x="891786" y="1875991"/>
            <a:ext cx="1108785" cy="246221"/>
          </a:xfrm>
          <a:prstGeom prst="rect">
            <a:avLst/>
          </a:prstGeom>
          <a:noFill/>
        </p:spPr>
        <p:txBody>
          <a:bodyPr wrap="square" tIns="0" bIns="0" rtlCol="0">
            <a:spAutoFit/>
          </a:bodyPr>
          <a:lstStyle/>
          <a:p>
            <a:r>
              <a:rPr lang="en-US" sz="1600" b="1" dirty="0">
                <a:solidFill>
                  <a:schemeClr val="bg1"/>
                </a:solidFill>
                <a:latin typeface="Century Gothic" panose="020B0502020202020204" pitchFamily="34" charset="0"/>
                <a:cs typeface="Segoe UI" panose="020B0502040204020203" pitchFamily="34" charset="0"/>
              </a:rPr>
              <a:t>This is us</a:t>
            </a:r>
          </a:p>
        </p:txBody>
      </p:sp>
      <p:sp>
        <p:nvSpPr>
          <p:cNvPr id="88" name="TextBox 87">
            <a:extLst>
              <a:ext uri="{FF2B5EF4-FFF2-40B4-BE49-F238E27FC236}">
                <a16:creationId xmlns:a16="http://schemas.microsoft.com/office/drawing/2014/main" id="{0951E109-6F67-49A0-B556-14690BB32908}"/>
              </a:ext>
            </a:extLst>
          </p:cNvPr>
          <p:cNvSpPr txBox="1"/>
          <p:nvPr/>
        </p:nvSpPr>
        <p:spPr>
          <a:xfrm>
            <a:off x="986954" y="4734736"/>
            <a:ext cx="903570" cy="493187"/>
          </a:xfrm>
          <a:prstGeom prst="rect">
            <a:avLst/>
          </a:prstGeom>
          <a:noFill/>
        </p:spPr>
        <p:txBody>
          <a:bodyPr wrap="square" tIns="0" bIns="0" rtlCol="0">
            <a:spAutoFit/>
          </a:bodyPr>
          <a:lstStyle/>
          <a:p>
            <a:r>
              <a:rPr lang="en-US" sz="1600" b="1" dirty="0">
                <a:solidFill>
                  <a:schemeClr val="bg1"/>
                </a:solidFill>
                <a:latin typeface="Segoe UI" panose="020B0502040204020203" pitchFamily="34" charset="0"/>
                <a:cs typeface="Segoe UI" panose="020B0502040204020203" pitchFamily="34" charset="0"/>
              </a:rPr>
              <a:t>Lorem Ipsum</a:t>
            </a:r>
          </a:p>
        </p:txBody>
      </p:sp>
      <p:pic>
        <p:nvPicPr>
          <p:cNvPr id="102" name="Picture 101" descr="A screen shot of a person&#10;&#10;Description automatically generated">
            <a:extLst>
              <a:ext uri="{FF2B5EF4-FFF2-40B4-BE49-F238E27FC236}">
                <a16:creationId xmlns:a16="http://schemas.microsoft.com/office/drawing/2014/main" id="{59538AA0-32E1-4A4A-A183-1D72BCE0F2F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96" b="99036" l="6278" r="99772">
                        <a14:foregroundMark x1="16205" y1="48027" x2="14135" y2="93051"/>
                        <a14:foregroundMark x1="9242" y1="96865" x2="17187" y2="98641"/>
                        <a14:foregroundMark x1="94335" y1="84086" x2="94335" y2="90618"/>
                        <a14:foregroundMark x1="97913" y1="84349" x2="98018" y2="94279"/>
                        <a14:foregroundMark x1="7068" y1="96602" x2="7068" y2="98378"/>
                        <a14:foregroundMark x1="6296" y1="99057" x2="7173" y2="96734"/>
                        <a14:foregroundMark x1="99228" y1="83801" x2="99772" y2="88426"/>
                        <a14:foregroundMark x1="22624" y1="63941" x2="23167" y2="63941"/>
                      </a14:backgroundRemoval>
                    </a14:imgEffect>
                  </a14:imgLayer>
                </a14:imgProps>
              </a:ext>
            </a:extLst>
          </a:blip>
          <a:srcRect l="5775" t="39683" r="73486" b="21420"/>
          <a:stretch/>
        </p:blipFill>
        <p:spPr>
          <a:xfrm>
            <a:off x="-61658" y="4596367"/>
            <a:ext cx="1507837" cy="2261633"/>
          </a:xfrm>
          <a:prstGeom prst="rect">
            <a:avLst/>
          </a:prstGeom>
          <a:effectLst>
            <a:outerShdw blurRad="127000" dist="63500" dir="5400000" algn="t" rotWithShape="0">
              <a:prstClr val="black">
                <a:alpha val="15000"/>
              </a:prstClr>
            </a:outerShdw>
          </a:effectLst>
        </p:spPr>
      </p:pic>
      <p:sp>
        <p:nvSpPr>
          <p:cNvPr id="185" name="Slide Number Placeholder 4">
            <a:extLst>
              <a:ext uri="{FF2B5EF4-FFF2-40B4-BE49-F238E27FC236}">
                <a16:creationId xmlns:a16="http://schemas.microsoft.com/office/drawing/2014/main" id="{0B30AFFC-3265-4F6D-A936-749C254C9514}"/>
              </a:ext>
            </a:extLst>
          </p:cNvPr>
          <p:cNvSpPr txBox="1">
            <a:spLocks/>
          </p:cNvSpPr>
          <p:nvPr/>
        </p:nvSpPr>
        <p:spPr>
          <a:xfrm>
            <a:off x="9077325"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CDA4C5-FE92-47E7-B123-CF46462CBD5E}" type="slidenum">
              <a:rPr lang="en-ID" smtClean="0">
                <a:solidFill>
                  <a:srgbClr val="8F093E"/>
                </a:solidFill>
              </a:rPr>
              <a:pPr/>
              <a:t>2</a:t>
            </a:fld>
            <a:endParaRPr lang="en-ID" dirty="0">
              <a:solidFill>
                <a:srgbClr val="8F093E"/>
              </a:solidFill>
            </a:endParaRPr>
          </a:p>
        </p:txBody>
      </p:sp>
      <p:pic>
        <p:nvPicPr>
          <p:cNvPr id="7" name="Picture 6" descr="A picture containing text, computer, computer, monitor&#10;&#10;Description automatically generated">
            <a:extLst>
              <a:ext uri="{FF2B5EF4-FFF2-40B4-BE49-F238E27FC236}">
                <a16:creationId xmlns:a16="http://schemas.microsoft.com/office/drawing/2014/main" id="{CBA7E4D6-2747-F27C-49AA-1C01DC3736D7}"/>
              </a:ext>
            </a:extLst>
          </p:cNvPr>
          <p:cNvPicPr>
            <a:picLocks noChangeAspect="1"/>
          </p:cNvPicPr>
          <p:nvPr/>
        </p:nvPicPr>
        <p:blipFill rotWithShape="1">
          <a:blip r:embed="rId5">
            <a:extLst>
              <a:ext uri="{28A0092B-C50C-407E-A947-70E740481C1C}">
                <a14:useLocalDpi xmlns:a14="http://schemas.microsoft.com/office/drawing/2010/main" val="0"/>
              </a:ext>
            </a:extLst>
          </a:blip>
          <a:srcRect l="7027"/>
          <a:stretch/>
        </p:blipFill>
        <p:spPr>
          <a:xfrm>
            <a:off x="2168294" y="552977"/>
            <a:ext cx="8651436" cy="5583210"/>
          </a:xfrm>
          <a:prstGeom prst="rect">
            <a:avLst/>
          </a:prstGeom>
        </p:spPr>
      </p:pic>
      <p:grpSp>
        <p:nvGrpSpPr>
          <p:cNvPr id="63" name="Group 62">
            <a:extLst>
              <a:ext uri="{FF2B5EF4-FFF2-40B4-BE49-F238E27FC236}">
                <a16:creationId xmlns:a16="http://schemas.microsoft.com/office/drawing/2014/main" id="{5AFF7140-F96D-51DC-7D40-12D8F9508830}"/>
              </a:ext>
            </a:extLst>
          </p:cNvPr>
          <p:cNvGrpSpPr/>
          <p:nvPr/>
        </p:nvGrpSpPr>
        <p:grpSpPr>
          <a:xfrm>
            <a:off x="2946151" y="1180760"/>
            <a:ext cx="6623298" cy="3974849"/>
            <a:chOff x="3011700" y="1207633"/>
            <a:chExt cx="6623298" cy="3974849"/>
          </a:xfrm>
        </p:grpSpPr>
        <p:pic>
          <p:nvPicPr>
            <p:cNvPr id="21" name="Picture 20" descr="A person looking at a computer&#10;&#10;Description automatically generated">
              <a:extLst>
                <a:ext uri="{FF2B5EF4-FFF2-40B4-BE49-F238E27FC236}">
                  <a16:creationId xmlns:a16="http://schemas.microsoft.com/office/drawing/2014/main" id="{AEE305CF-1257-8590-CBD6-59614D7C267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25712" t="2454" r="9083" b="-187"/>
            <a:stretch/>
          </p:blipFill>
          <p:spPr>
            <a:xfrm>
              <a:off x="4520863" y="1428738"/>
              <a:ext cx="3332564" cy="3332880"/>
            </a:xfrm>
            <a:custGeom>
              <a:avLst/>
              <a:gdLst>
                <a:gd name="connsiteX0" fmla="*/ 2159000 w 4318000"/>
                <a:gd name="connsiteY0" fmla="*/ 0 h 4318000"/>
                <a:gd name="connsiteX1" fmla="*/ 4318000 w 4318000"/>
                <a:gd name="connsiteY1" fmla="*/ 2159000 h 4318000"/>
                <a:gd name="connsiteX2" fmla="*/ 2159000 w 4318000"/>
                <a:gd name="connsiteY2" fmla="*/ 4318000 h 4318000"/>
                <a:gd name="connsiteX3" fmla="*/ 0 w 4318000"/>
                <a:gd name="connsiteY3" fmla="*/ 2159000 h 4318000"/>
                <a:gd name="connsiteX4" fmla="*/ 2159000 w 4318000"/>
                <a:gd name="connsiteY4" fmla="*/ 0 h 43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000" h="4318000">
                  <a:moveTo>
                    <a:pt x="2159000" y="0"/>
                  </a:moveTo>
                  <a:cubicBezTo>
                    <a:pt x="3351383" y="0"/>
                    <a:pt x="4318000" y="966617"/>
                    <a:pt x="4318000" y="2159000"/>
                  </a:cubicBezTo>
                  <a:cubicBezTo>
                    <a:pt x="4318000" y="3351383"/>
                    <a:pt x="3351383" y="4318000"/>
                    <a:pt x="2159000" y="4318000"/>
                  </a:cubicBezTo>
                  <a:cubicBezTo>
                    <a:pt x="966617" y="4318000"/>
                    <a:pt x="0" y="3351383"/>
                    <a:pt x="0" y="2159000"/>
                  </a:cubicBezTo>
                  <a:cubicBezTo>
                    <a:pt x="0" y="966617"/>
                    <a:pt x="966617" y="0"/>
                    <a:pt x="2159000" y="0"/>
                  </a:cubicBezTo>
                  <a:close/>
                </a:path>
              </a:pathLst>
            </a:custGeom>
          </p:spPr>
        </p:pic>
        <p:sp>
          <p:nvSpPr>
            <p:cNvPr id="23" name="Oval 22">
              <a:extLst>
                <a:ext uri="{FF2B5EF4-FFF2-40B4-BE49-F238E27FC236}">
                  <a16:creationId xmlns:a16="http://schemas.microsoft.com/office/drawing/2014/main" id="{2BFE3788-C3C3-E2E1-64A2-58BE80D4FB84}"/>
                </a:ext>
              </a:extLst>
            </p:cNvPr>
            <p:cNvSpPr/>
            <p:nvPr/>
          </p:nvSpPr>
          <p:spPr>
            <a:xfrm>
              <a:off x="4520863" y="1428738"/>
              <a:ext cx="3332564" cy="3332880"/>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ID"/>
            </a:p>
          </p:txBody>
        </p:sp>
        <p:grpSp>
          <p:nvGrpSpPr>
            <p:cNvPr id="26" name="Graphic 171">
              <a:extLst>
                <a:ext uri="{FF2B5EF4-FFF2-40B4-BE49-F238E27FC236}">
                  <a16:creationId xmlns:a16="http://schemas.microsoft.com/office/drawing/2014/main" id="{DB4BF7C6-8182-548C-E1AC-AEBF2D247FC4}"/>
                </a:ext>
              </a:extLst>
            </p:cNvPr>
            <p:cNvGrpSpPr/>
            <p:nvPr/>
          </p:nvGrpSpPr>
          <p:grpSpPr>
            <a:xfrm>
              <a:off x="5793176" y="2701171"/>
              <a:ext cx="787938" cy="788014"/>
              <a:chOff x="3657600" y="990602"/>
              <a:chExt cx="4876799" cy="4876806"/>
            </a:xfrm>
            <a:solidFill>
              <a:schemeClr val="bg1"/>
            </a:solidFill>
          </p:grpSpPr>
          <p:sp>
            <p:nvSpPr>
              <p:cNvPr id="59" name="Freeform: Shape 173">
                <a:extLst>
                  <a:ext uri="{FF2B5EF4-FFF2-40B4-BE49-F238E27FC236}">
                    <a16:creationId xmlns:a16="http://schemas.microsoft.com/office/drawing/2014/main" id="{DF6FB232-7CAE-5A2A-F8CC-7F42844A34F5}"/>
                  </a:ext>
                </a:extLst>
              </p:cNvPr>
              <p:cNvSpPr/>
              <p:nvPr/>
            </p:nvSpPr>
            <p:spPr>
              <a:xfrm>
                <a:off x="5871685" y="4064558"/>
                <a:ext cx="522930" cy="445548"/>
              </a:xfrm>
              <a:custGeom>
                <a:avLst/>
                <a:gdLst>
                  <a:gd name="connsiteX0" fmla="*/ 496797 w 522930"/>
                  <a:gd name="connsiteY0" fmla="*/ 16209 h 445548"/>
                  <a:gd name="connsiteX1" fmla="*/ 396260 w 522930"/>
                  <a:gd name="connsiteY1" fmla="*/ 26124 h 445548"/>
                  <a:gd name="connsiteX2" fmla="*/ 194483 w 522930"/>
                  <a:gd name="connsiteY2" fmla="*/ 272041 h 445548"/>
                  <a:gd name="connsiteX3" fmla="*/ 118245 w 522930"/>
                  <a:gd name="connsiteY3" fmla="*/ 205928 h 445548"/>
                  <a:gd name="connsiteX4" fmla="*/ 17470 w 522930"/>
                  <a:gd name="connsiteY4" fmla="*/ 213090 h 445548"/>
                  <a:gd name="connsiteX5" fmla="*/ 24633 w 522930"/>
                  <a:gd name="connsiteY5" fmla="*/ 313865 h 445548"/>
                  <a:gd name="connsiteX6" fmla="*/ 156335 w 522930"/>
                  <a:gd name="connsiteY6" fmla="*/ 428079 h 445548"/>
                  <a:gd name="connsiteX7" fmla="*/ 203141 w 522930"/>
                  <a:gd name="connsiteY7" fmla="*/ 445548 h 445548"/>
                  <a:gd name="connsiteX8" fmla="*/ 209180 w 522930"/>
                  <a:gd name="connsiteY8" fmla="*/ 445291 h 445548"/>
                  <a:gd name="connsiteX9" fmla="*/ 258367 w 522930"/>
                  <a:gd name="connsiteY9" fmla="*/ 419421 h 445548"/>
                  <a:gd name="connsiteX10" fmla="*/ 506703 w 522930"/>
                  <a:gd name="connsiteY10" fmla="*/ 116755 h 445548"/>
                  <a:gd name="connsiteX11" fmla="*/ 496797 w 522930"/>
                  <a:gd name="connsiteY11" fmla="*/ 16209 h 4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30" h="445548">
                    <a:moveTo>
                      <a:pt x="496797" y="16209"/>
                    </a:moveTo>
                    <a:cubicBezTo>
                      <a:pt x="466326" y="-8804"/>
                      <a:pt x="421292" y="-4384"/>
                      <a:pt x="396260" y="26124"/>
                    </a:cubicBezTo>
                    <a:lnTo>
                      <a:pt x="194483" y="272041"/>
                    </a:lnTo>
                    <a:lnTo>
                      <a:pt x="118245" y="205928"/>
                    </a:lnTo>
                    <a:cubicBezTo>
                      <a:pt x="88431" y="180086"/>
                      <a:pt x="43321" y="183287"/>
                      <a:pt x="17470" y="213090"/>
                    </a:cubicBezTo>
                    <a:cubicBezTo>
                      <a:pt x="-8381" y="242894"/>
                      <a:pt x="-5171" y="288014"/>
                      <a:pt x="24633" y="313865"/>
                    </a:cubicBezTo>
                    <a:lnTo>
                      <a:pt x="156335" y="428079"/>
                    </a:lnTo>
                    <a:cubicBezTo>
                      <a:pt x="169375" y="439395"/>
                      <a:pt x="186015" y="445548"/>
                      <a:pt x="203141" y="445548"/>
                    </a:cubicBezTo>
                    <a:cubicBezTo>
                      <a:pt x="205151" y="445548"/>
                      <a:pt x="207160" y="445463"/>
                      <a:pt x="209180" y="445291"/>
                    </a:cubicBezTo>
                    <a:cubicBezTo>
                      <a:pt x="228401" y="443662"/>
                      <a:pt x="246137" y="434328"/>
                      <a:pt x="258367" y="419421"/>
                    </a:cubicBezTo>
                    <a:lnTo>
                      <a:pt x="506703" y="116755"/>
                    </a:lnTo>
                    <a:cubicBezTo>
                      <a:pt x="531744" y="86256"/>
                      <a:pt x="527315" y="41240"/>
                      <a:pt x="496797" y="16209"/>
                    </a:cubicBezTo>
                    <a:close/>
                  </a:path>
                </a:pathLst>
              </a:custGeom>
              <a:grpFill/>
              <a:ln w="9525" cap="flat">
                <a:noFill/>
                <a:prstDash val="solid"/>
                <a:miter/>
              </a:ln>
            </p:spPr>
            <p:txBody>
              <a:bodyPr rtlCol="0" anchor="ctr"/>
              <a:lstStyle/>
              <a:p>
                <a:endParaRPr lang="en-ID"/>
              </a:p>
            </p:txBody>
          </p:sp>
          <p:sp>
            <p:nvSpPr>
              <p:cNvPr id="60" name="Freeform: Shape 174">
                <a:extLst>
                  <a:ext uri="{FF2B5EF4-FFF2-40B4-BE49-F238E27FC236}">
                    <a16:creationId xmlns:a16="http://schemas.microsoft.com/office/drawing/2014/main" id="{00370C5A-53E5-E457-E3D2-834B83E85297}"/>
                  </a:ext>
                </a:extLst>
              </p:cNvPr>
              <p:cNvSpPr/>
              <p:nvPr/>
            </p:nvSpPr>
            <p:spPr>
              <a:xfrm>
                <a:off x="3657600" y="990602"/>
                <a:ext cx="4876799" cy="4876806"/>
              </a:xfrm>
              <a:custGeom>
                <a:avLst/>
                <a:gdLst>
                  <a:gd name="connsiteX0" fmla="*/ 4410780 w 4876799"/>
                  <a:gd name="connsiteY0" fmla="*/ 4136153 h 4876806"/>
                  <a:gd name="connsiteX1" fmla="*/ 4374137 w 4876799"/>
                  <a:gd name="connsiteY1" fmla="*/ 4126075 h 4876806"/>
                  <a:gd name="connsiteX2" fmla="*/ 4335733 w 4876799"/>
                  <a:gd name="connsiteY2" fmla="*/ 4076431 h 4876806"/>
                  <a:gd name="connsiteX3" fmla="*/ 4656763 w 4876799"/>
                  <a:gd name="connsiteY3" fmla="*/ 3539602 h 4876806"/>
                  <a:gd name="connsiteX4" fmla="*/ 4656763 w 4876799"/>
                  <a:gd name="connsiteY4" fmla="*/ 3366266 h 4876806"/>
                  <a:gd name="connsiteX5" fmla="*/ 4463034 w 4876799"/>
                  <a:gd name="connsiteY5" fmla="*/ 2841039 h 4876806"/>
                  <a:gd name="connsiteX6" fmla="*/ 4031656 w 4876799"/>
                  <a:gd name="connsiteY6" fmla="*/ 2656292 h 4876806"/>
                  <a:gd name="connsiteX7" fmla="*/ 4029294 w 4876799"/>
                  <a:gd name="connsiteY7" fmla="*/ 2656292 h 4876806"/>
                  <a:gd name="connsiteX8" fmla="*/ 3597917 w 4876799"/>
                  <a:gd name="connsiteY8" fmla="*/ 2841039 h 4876806"/>
                  <a:gd name="connsiteX9" fmla="*/ 3404187 w 4876799"/>
                  <a:gd name="connsiteY9" fmla="*/ 3366266 h 4876806"/>
                  <a:gd name="connsiteX10" fmla="*/ 3404187 w 4876799"/>
                  <a:gd name="connsiteY10" fmla="*/ 3539602 h 4876806"/>
                  <a:gd name="connsiteX11" fmla="*/ 3725304 w 4876799"/>
                  <a:gd name="connsiteY11" fmla="*/ 4076384 h 4876806"/>
                  <a:gd name="connsiteX12" fmla="*/ 3686747 w 4876799"/>
                  <a:gd name="connsiteY12" fmla="*/ 4126085 h 4876806"/>
                  <a:gd name="connsiteX13" fmla="*/ 3649942 w 4876799"/>
                  <a:gd name="connsiteY13" fmla="*/ 4136219 h 4876806"/>
                  <a:gd name="connsiteX14" fmla="*/ 3453651 w 4876799"/>
                  <a:gd name="connsiteY14" fmla="*/ 4200666 h 4876806"/>
                  <a:gd name="connsiteX15" fmla="*/ 2955779 w 4876799"/>
                  <a:gd name="connsiteY15" fmla="*/ 3685782 h 4876806"/>
                  <a:gd name="connsiteX16" fmla="*/ 3082938 w 4876799"/>
                  <a:gd name="connsiteY16" fmla="*/ 3313602 h 4876806"/>
                  <a:gd name="connsiteX17" fmla="*/ 2558491 w 4876799"/>
                  <a:gd name="connsiteY17" fmla="*/ 2715547 h 4876806"/>
                  <a:gd name="connsiteX18" fmla="*/ 2558491 w 4876799"/>
                  <a:gd name="connsiteY18" fmla="*/ 2220247 h 4876806"/>
                  <a:gd name="connsiteX19" fmla="*/ 3231794 w 4876799"/>
                  <a:gd name="connsiteY19" fmla="*/ 2220247 h 4876806"/>
                  <a:gd name="connsiteX20" fmla="*/ 3347923 w 4876799"/>
                  <a:gd name="connsiteY20" fmla="*/ 2103175 h 4876806"/>
                  <a:gd name="connsiteX21" fmla="*/ 3347923 w 4876799"/>
                  <a:gd name="connsiteY21" fmla="*/ 1953594 h 4876806"/>
                  <a:gd name="connsiteX22" fmla="*/ 2881160 w 4876799"/>
                  <a:gd name="connsiteY22" fmla="*/ 1479630 h 4876806"/>
                  <a:gd name="connsiteX23" fmla="*/ 2845203 w 4876799"/>
                  <a:gd name="connsiteY23" fmla="*/ 1469762 h 4876806"/>
                  <a:gd name="connsiteX24" fmla="*/ 2806694 w 4876799"/>
                  <a:gd name="connsiteY24" fmla="*/ 1419975 h 4876806"/>
                  <a:gd name="connsiteX25" fmla="*/ 3127896 w 4876799"/>
                  <a:gd name="connsiteY25" fmla="*/ 883308 h 4876806"/>
                  <a:gd name="connsiteX26" fmla="*/ 3127896 w 4876799"/>
                  <a:gd name="connsiteY26" fmla="*/ 709982 h 4876806"/>
                  <a:gd name="connsiteX27" fmla="*/ 2934119 w 4876799"/>
                  <a:gd name="connsiteY27" fmla="*/ 184745 h 4876806"/>
                  <a:gd name="connsiteX28" fmla="*/ 2502522 w 4876799"/>
                  <a:gd name="connsiteY28" fmla="*/ 7 h 4876806"/>
                  <a:gd name="connsiteX29" fmla="*/ 2500160 w 4876799"/>
                  <a:gd name="connsiteY29" fmla="*/ 7 h 4876806"/>
                  <a:gd name="connsiteX30" fmla="*/ 2068783 w 4876799"/>
                  <a:gd name="connsiteY30" fmla="*/ 184754 h 4876806"/>
                  <a:gd name="connsiteX31" fmla="*/ 1875053 w 4876799"/>
                  <a:gd name="connsiteY31" fmla="*/ 709982 h 4876806"/>
                  <a:gd name="connsiteX32" fmla="*/ 1875053 w 4876799"/>
                  <a:gd name="connsiteY32" fmla="*/ 883327 h 4876806"/>
                  <a:gd name="connsiteX33" fmla="*/ 2196256 w 4876799"/>
                  <a:gd name="connsiteY33" fmla="*/ 1420004 h 4876806"/>
                  <a:gd name="connsiteX34" fmla="*/ 2157708 w 4876799"/>
                  <a:gd name="connsiteY34" fmla="*/ 1469791 h 4876806"/>
                  <a:gd name="connsiteX35" fmla="*/ 2121789 w 4876799"/>
                  <a:gd name="connsiteY35" fmla="*/ 1479649 h 4876806"/>
                  <a:gd name="connsiteX36" fmla="*/ 1655026 w 4876799"/>
                  <a:gd name="connsiteY36" fmla="*/ 1953613 h 4876806"/>
                  <a:gd name="connsiteX37" fmla="*/ 1655026 w 4876799"/>
                  <a:gd name="connsiteY37" fmla="*/ 2103194 h 4876806"/>
                  <a:gd name="connsiteX38" fmla="*/ 1771155 w 4876799"/>
                  <a:gd name="connsiteY38" fmla="*/ 2220266 h 4876806"/>
                  <a:gd name="connsiteX39" fmla="*/ 2415616 w 4876799"/>
                  <a:gd name="connsiteY39" fmla="*/ 2220266 h 4876806"/>
                  <a:gd name="connsiteX40" fmla="*/ 2415616 w 4876799"/>
                  <a:gd name="connsiteY40" fmla="*/ 2716794 h 4876806"/>
                  <a:gd name="connsiteX41" fmla="*/ 1900704 w 4876799"/>
                  <a:gd name="connsiteY41" fmla="*/ 3313612 h 4876806"/>
                  <a:gd name="connsiteX42" fmla="*/ 2028054 w 4876799"/>
                  <a:gd name="connsiteY42" fmla="*/ 3686049 h 4876806"/>
                  <a:gd name="connsiteX43" fmla="*/ 1544193 w 4876799"/>
                  <a:gd name="connsiteY43" fmla="*/ 4191341 h 4876806"/>
                  <a:gd name="connsiteX44" fmla="*/ 1226858 w 4876799"/>
                  <a:gd name="connsiteY44" fmla="*/ 4055771 h 4876806"/>
                  <a:gd name="connsiteX45" fmla="*/ 1189911 w 4876799"/>
                  <a:gd name="connsiteY45" fmla="*/ 4045598 h 4876806"/>
                  <a:gd name="connsiteX46" fmla="*/ 1151487 w 4876799"/>
                  <a:gd name="connsiteY46" fmla="*/ 3995926 h 4876806"/>
                  <a:gd name="connsiteX47" fmla="*/ 1472603 w 4876799"/>
                  <a:gd name="connsiteY47" fmla="*/ 3459144 h 4876806"/>
                  <a:gd name="connsiteX48" fmla="*/ 1472603 w 4876799"/>
                  <a:gd name="connsiteY48" fmla="*/ 3285809 h 4876806"/>
                  <a:gd name="connsiteX49" fmla="*/ 1278874 w 4876799"/>
                  <a:gd name="connsiteY49" fmla="*/ 2760581 h 4876806"/>
                  <a:gd name="connsiteX50" fmla="*/ 847496 w 4876799"/>
                  <a:gd name="connsiteY50" fmla="*/ 2575834 h 4876806"/>
                  <a:gd name="connsiteX51" fmla="*/ 845134 w 4876799"/>
                  <a:gd name="connsiteY51" fmla="*/ 2575834 h 4876806"/>
                  <a:gd name="connsiteX52" fmla="*/ 413756 w 4876799"/>
                  <a:gd name="connsiteY52" fmla="*/ 2760581 h 4876806"/>
                  <a:gd name="connsiteX53" fmla="*/ 220028 w 4876799"/>
                  <a:gd name="connsiteY53" fmla="*/ 3285809 h 4876806"/>
                  <a:gd name="connsiteX54" fmla="*/ 220028 w 4876799"/>
                  <a:gd name="connsiteY54" fmla="*/ 3459144 h 4876806"/>
                  <a:gd name="connsiteX55" fmla="*/ 541058 w 4876799"/>
                  <a:gd name="connsiteY55" fmla="*/ 3995964 h 4876806"/>
                  <a:gd name="connsiteX56" fmla="*/ 502615 w 4876799"/>
                  <a:gd name="connsiteY56" fmla="*/ 4045627 h 4876806"/>
                  <a:gd name="connsiteX57" fmla="*/ 466001 w 4876799"/>
                  <a:gd name="connsiteY57" fmla="*/ 4055705 h 4876806"/>
                  <a:gd name="connsiteX58" fmla="*/ 0 w 4876799"/>
                  <a:gd name="connsiteY58" fmla="*/ 4529688 h 4876806"/>
                  <a:gd name="connsiteX59" fmla="*/ 0 w 4876799"/>
                  <a:gd name="connsiteY59" fmla="*/ 4679268 h 4876806"/>
                  <a:gd name="connsiteX60" fmla="*/ 116129 w 4876799"/>
                  <a:gd name="connsiteY60" fmla="*/ 4796340 h 4876806"/>
                  <a:gd name="connsiteX61" fmla="*/ 682876 w 4876799"/>
                  <a:gd name="connsiteY61" fmla="*/ 4796340 h 4876806"/>
                  <a:gd name="connsiteX62" fmla="*/ 754313 w 4876799"/>
                  <a:gd name="connsiteY62" fmla="*/ 4724903 h 4876806"/>
                  <a:gd name="connsiteX63" fmla="*/ 682876 w 4876799"/>
                  <a:gd name="connsiteY63" fmla="*/ 4653465 h 4876806"/>
                  <a:gd name="connsiteX64" fmla="*/ 142875 w 4876799"/>
                  <a:gd name="connsiteY64" fmla="*/ 4653465 h 4876806"/>
                  <a:gd name="connsiteX65" fmla="*/ 142875 w 4876799"/>
                  <a:gd name="connsiteY65" fmla="*/ 4529688 h 4876806"/>
                  <a:gd name="connsiteX66" fmla="*/ 417005 w 4876799"/>
                  <a:gd name="connsiteY66" fmla="*/ 4218573 h 4876806"/>
                  <a:gd name="connsiteX67" fmla="*/ 733006 w 4876799"/>
                  <a:gd name="connsiteY67" fmla="*/ 4407977 h 4876806"/>
                  <a:gd name="connsiteX68" fmla="*/ 846306 w 4876799"/>
                  <a:gd name="connsiteY68" fmla="*/ 4447839 h 4876806"/>
                  <a:gd name="connsiteX69" fmla="*/ 959425 w 4876799"/>
                  <a:gd name="connsiteY69" fmla="*/ 4407958 h 4876806"/>
                  <a:gd name="connsiteX70" fmla="*/ 1275588 w 4876799"/>
                  <a:gd name="connsiteY70" fmla="*/ 4218592 h 4876806"/>
                  <a:gd name="connsiteX71" fmla="*/ 1549765 w 4876799"/>
                  <a:gd name="connsiteY71" fmla="*/ 4529688 h 4876806"/>
                  <a:gd name="connsiteX72" fmla="*/ 1549765 w 4876799"/>
                  <a:gd name="connsiteY72" fmla="*/ 4653465 h 4876806"/>
                  <a:gd name="connsiteX73" fmla="*/ 993619 w 4876799"/>
                  <a:gd name="connsiteY73" fmla="*/ 4653465 h 4876806"/>
                  <a:gd name="connsiteX74" fmla="*/ 922182 w 4876799"/>
                  <a:gd name="connsiteY74" fmla="*/ 4724903 h 4876806"/>
                  <a:gd name="connsiteX75" fmla="*/ 993619 w 4876799"/>
                  <a:gd name="connsiteY75" fmla="*/ 4796340 h 4876806"/>
                  <a:gd name="connsiteX76" fmla="*/ 1576502 w 4876799"/>
                  <a:gd name="connsiteY76" fmla="*/ 4796340 h 4876806"/>
                  <a:gd name="connsiteX77" fmla="*/ 1692631 w 4876799"/>
                  <a:gd name="connsiteY77" fmla="*/ 4679268 h 4876806"/>
                  <a:gd name="connsiteX78" fmla="*/ 1692631 w 4876799"/>
                  <a:gd name="connsiteY78" fmla="*/ 4529688 h 4876806"/>
                  <a:gd name="connsiteX79" fmla="*/ 1638167 w 4876799"/>
                  <a:gd name="connsiteY79" fmla="*/ 4299764 h 4876806"/>
                  <a:gd name="connsiteX80" fmla="*/ 2128495 w 4876799"/>
                  <a:gd name="connsiteY80" fmla="*/ 3787728 h 4876806"/>
                  <a:gd name="connsiteX81" fmla="*/ 2491807 w 4876799"/>
                  <a:gd name="connsiteY81" fmla="*/ 3915325 h 4876806"/>
                  <a:gd name="connsiteX82" fmla="*/ 2855395 w 4876799"/>
                  <a:gd name="connsiteY82" fmla="*/ 3787519 h 4876806"/>
                  <a:gd name="connsiteX83" fmla="*/ 3327511 w 4876799"/>
                  <a:gd name="connsiteY83" fmla="*/ 4275770 h 4876806"/>
                  <a:gd name="connsiteX84" fmla="*/ 3184151 w 4876799"/>
                  <a:gd name="connsiteY84" fmla="*/ 4610155 h 4876806"/>
                  <a:gd name="connsiteX85" fmla="*/ 3184151 w 4876799"/>
                  <a:gd name="connsiteY85" fmla="*/ 4759736 h 4876806"/>
                  <a:gd name="connsiteX86" fmla="*/ 3300279 w 4876799"/>
                  <a:gd name="connsiteY86" fmla="*/ 4876807 h 4876806"/>
                  <a:gd name="connsiteX87" fmla="*/ 3880514 w 4876799"/>
                  <a:gd name="connsiteY87" fmla="*/ 4876807 h 4876806"/>
                  <a:gd name="connsiteX88" fmla="*/ 3951951 w 4876799"/>
                  <a:gd name="connsiteY88" fmla="*/ 4805370 h 4876806"/>
                  <a:gd name="connsiteX89" fmla="*/ 3880514 w 4876799"/>
                  <a:gd name="connsiteY89" fmla="*/ 4733932 h 4876806"/>
                  <a:gd name="connsiteX90" fmla="*/ 3327026 w 4876799"/>
                  <a:gd name="connsiteY90" fmla="*/ 4733932 h 4876806"/>
                  <a:gd name="connsiteX91" fmla="*/ 3327026 w 4876799"/>
                  <a:gd name="connsiteY91" fmla="*/ 4610155 h 4876806"/>
                  <a:gd name="connsiteX92" fmla="*/ 3601203 w 4876799"/>
                  <a:gd name="connsiteY92" fmla="*/ 4299059 h 4876806"/>
                  <a:gd name="connsiteX93" fmla="*/ 3917366 w 4876799"/>
                  <a:gd name="connsiteY93" fmla="*/ 4488426 h 4876806"/>
                  <a:gd name="connsiteX94" fmla="*/ 4030485 w 4876799"/>
                  <a:gd name="connsiteY94" fmla="*/ 4528307 h 4876806"/>
                  <a:gd name="connsiteX95" fmla="*/ 4143785 w 4876799"/>
                  <a:gd name="connsiteY95" fmla="*/ 4488445 h 4876806"/>
                  <a:gd name="connsiteX96" fmla="*/ 4459777 w 4876799"/>
                  <a:gd name="connsiteY96" fmla="*/ 4299049 h 4876806"/>
                  <a:gd name="connsiteX97" fmla="*/ 4733925 w 4876799"/>
                  <a:gd name="connsiteY97" fmla="*/ 4610146 h 4876806"/>
                  <a:gd name="connsiteX98" fmla="*/ 4733925 w 4876799"/>
                  <a:gd name="connsiteY98" fmla="*/ 4733923 h 4876806"/>
                  <a:gd name="connsiteX99" fmla="*/ 4203707 w 4876799"/>
                  <a:gd name="connsiteY99" fmla="*/ 4733923 h 4876806"/>
                  <a:gd name="connsiteX100" fmla="*/ 4132269 w 4876799"/>
                  <a:gd name="connsiteY100" fmla="*/ 4805360 h 4876806"/>
                  <a:gd name="connsiteX101" fmla="*/ 4203707 w 4876799"/>
                  <a:gd name="connsiteY101" fmla="*/ 4876798 h 4876806"/>
                  <a:gd name="connsiteX102" fmla="*/ 4760672 w 4876799"/>
                  <a:gd name="connsiteY102" fmla="*/ 4876798 h 4876806"/>
                  <a:gd name="connsiteX103" fmla="*/ 4876800 w 4876799"/>
                  <a:gd name="connsiteY103" fmla="*/ 4759726 h 4876806"/>
                  <a:gd name="connsiteX104" fmla="*/ 4876800 w 4876799"/>
                  <a:gd name="connsiteY104" fmla="*/ 4610146 h 4876806"/>
                  <a:gd name="connsiteX105" fmla="*/ 4410780 w 4876799"/>
                  <a:gd name="connsiteY105" fmla="*/ 4136153 h 4876806"/>
                  <a:gd name="connsiteX106" fmla="*/ 846325 w 4876799"/>
                  <a:gd name="connsiteY106" fmla="*/ 2718690 h 4876806"/>
                  <a:gd name="connsiteX107" fmla="*/ 1324861 w 4876799"/>
                  <a:gd name="connsiteY107" fmla="*/ 3195854 h 4876806"/>
                  <a:gd name="connsiteX108" fmla="*/ 1251309 w 4876799"/>
                  <a:gd name="connsiteY108" fmla="*/ 3137695 h 4876806"/>
                  <a:gd name="connsiteX109" fmla="*/ 1098080 w 4876799"/>
                  <a:gd name="connsiteY109" fmla="*/ 3058056 h 4876806"/>
                  <a:gd name="connsiteX110" fmla="*/ 1036920 w 4876799"/>
                  <a:gd name="connsiteY110" fmla="*/ 3066562 h 4876806"/>
                  <a:gd name="connsiteX111" fmla="*/ 961396 w 4876799"/>
                  <a:gd name="connsiteY111" fmla="*/ 3086783 h 4876806"/>
                  <a:gd name="connsiteX112" fmla="*/ 846315 w 4876799"/>
                  <a:gd name="connsiteY112" fmla="*/ 3111491 h 4876806"/>
                  <a:gd name="connsiteX113" fmla="*/ 731234 w 4876799"/>
                  <a:gd name="connsiteY113" fmla="*/ 3086783 h 4876806"/>
                  <a:gd name="connsiteX114" fmla="*/ 655796 w 4876799"/>
                  <a:gd name="connsiteY114" fmla="*/ 3066591 h 4876806"/>
                  <a:gd name="connsiteX115" fmla="*/ 441179 w 4876799"/>
                  <a:gd name="connsiteY115" fmla="*/ 3137761 h 4876806"/>
                  <a:gd name="connsiteX116" fmla="*/ 367779 w 4876799"/>
                  <a:gd name="connsiteY116" fmla="*/ 3195845 h 4876806"/>
                  <a:gd name="connsiteX117" fmla="*/ 846325 w 4876799"/>
                  <a:gd name="connsiteY117" fmla="*/ 2718690 h 4876806"/>
                  <a:gd name="connsiteX118" fmla="*/ 362912 w 4876799"/>
                  <a:gd name="connsiteY118" fmla="*/ 3459135 h 4876806"/>
                  <a:gd name="connsiteX119" fmla="*/ 362912 w 4876799"/>
                  <a:gd name="connsiteY119" fmla="*/ 3347168 h 4876806"/>
                  <a:gd name="connsiteX120" fmla="*/ 544211 w 4876799"/>
                  <a:gd name="connsiteY120" fmla="*/ 3236736 h 4876806"/>
                  <a:gd name="connsiteX121" fmla="*/ 619592 w 4876799"/>
                  <a:gd name="connsiteY121" fmla="*/ 3204789 h 4876806"/>
                  <a:gd name="connsiteX122" fmla="*/ 693782 w 4876799"/>
                  <a:gd name="connsiteY122" fmla="*/ 3224648 h 4876806"/>
                  <a:gd name="connsiteX123" fmla="*/ 846325 w 4876799"/>
                  <a:gd name="connsiteY123" fmla="*/ 3254357 h 4876806"/>
                  <a:gd name="connsiteX124" fmla="*/ 998868 w 4876799"/>
                  <a:gd name="connsiteY124" fmla="*/ 3224648 h 4876806"/>
                  <a:gd name="connsiteX125" fmla="*/ 1073172 w 4876799"/>
                  <a:gd name="connsiteY125" fmla="*/ 3204760 h 4876806"/>
                  <a:gd name="connsiteX126" fmla="*/ 1148334 w 4876799"/>
                  <a:gd name="connsiteY126" fmla="*/ 3236716 h 4876806"/>
                  <a:gd name="connsiteX127" fmla="*/ 1329747 w 4876799"/>
                  <a:gd name="connsiteY127" fmla="*/ 3347168 h 4876806"/>
                  <a:gd name="connsiteX128" fmla="*/ 1329747 w 4876799"/>
                  <a:gd name="connsiteY128" fmla="*/ 3459135 h 4876806"/>
                  <a:gd name="connsiteX129" fmla="*/ 959872 w 4876799"/>
                  <a:gd name="connsiteY129" fmla="*/ 3937461 h 4876806"/>
                  <a:gd name="connsiteX130" fmla="*/ 732539 w 4876799"/>
                  <a:gd name="connsiteY130" fmla="*/ 3937461 h 4876806"/>
                  <a:gd name="connsiteX131" fmla="*/ 362912 w 4876799"/>
                  <a:gd name="connsiteY131" fmla="*/ 3459135 h 4876806"/>
                  <a:gd name="connsiteX132" fmla="*/ 884730 w 4876799"/>
                  <a:gd name="connsiteY132" fmla="*/ 4286153 h 4876806"/>
                  <a:gd name="connsiteX133" fmla="*/ 882063 w 4876799"/>
                  <a:gd name="connsiteY133" fmla="*/ 4287829 h 4876806"/>
                  <a:gd name="connsiteX134" fmla="*/ 810206 w 4876799"/>
                  <a:gd name="connsiteY134" fmla="*/ 4287743 h 4876806"/>
                  <a:gd name="connsiteX135" fmla="*/ 807672 w 4876799"/>
                  <a:gd name="connsiteY135" fmla="*/ 4286153 h 4876806"/>
                  <a:gd name="connsiteX136" fmla="*/ 593627 w 4876799"/>
                  <a:gd name="connsiteY136" fmla="*/ 4157860 h 4876806"/>
                  <a:gd name="connsiteX137" fmla="*/ 666579 w 4876799"/>
                  <a:gd name="connsiteY137" fmla="*/ 4064877 h 4876806"/>
                  <a:gd name="connsiteX138" fmla="*/ 681961 w 4876799"/>
                  <a:gd name="connsiteY138" fmla="*/ 4071088 h 4876806"/>
                  <a:gd name="connsiteX139" fmla="*/ 846287 w 4876799"/>
                  <a:gd name="connsiteY139" fmla="*/ 4104177 h 4876806"/>
                  <a:gd name="connsiteX140" fmla="*/ 1010441 w 4876799"/>
                  <a:gd name="connsiteY140" fmla="*/ 4071068 h 4876806"/>
                  <a:gd name="connsiteX141" fmla="*/ 1025938 w 4876799"/>
                  <a:gd name="connsiteY141" fmla="*/ 4064820 h 4876806"/>
                  <a:gd name="connsiteX142" fmla="*/ 1098890 w 4876799"/>
                  <a:gd name="connsiteY142" fmla="*/ 4157870 h 4876806"/>
                  <a:gd name="connsiteX143" fmla="*/ 2501341 w 4876799"/>
                  <a:gd name="connsiteY143" fmla="*/ 142882 h 4876806"/>
                  <a:gd name="connsiteX144" fmla="*/ 2980144 w 4876799"/>
                  <a:gd name="connsiteY144" fmla="*/ 620066 h 4876806"/>
                  <a:gd name="connsiteX145" fmla="*/ 2906506 w 4876799"/>
                  <a:gd name="connsiteY145" fmla="*/ 561754 h 4876806"/>
                  <a:gd name="connsiteX146" fmla="*/ 2753297 w 4876799"/>
                  <a:gd name="connsiteY146" fmla="*/ 482001 h 4876806"/>
                  <a:gd name="connsiteX147" fmla="*/ 2692061 w 4876799"/>
                  <a:gd name="connsiteY147" fmla="*/ 490526 h 4876806"/>
                  <a:gd name="connsiteX148" fmla="*/ 2618070 w 4876799"/>
                  <a:gd name="connsiteY148" fmla="*/ 510471 h 4876806"/>
                  <a:gd name="connsiteX149" fmla="*/ 2501341 w 4876799"/>
                  <a:gd name="connsiteY149" fmla="*/ 535684 h 4876806"/>
                  <a:gd name="connsiteX150" fmla="*/ 2385117 w 4876799"/>
                  <a:gd name="connsiteY150" fmla="*/ 510538 h 4876806"/>
                  <a:gd name="connsiteX151" fmla="*/ 2310851 w 4876799"/>
                  <a:gd name="connsiteY151" fmla="*/ 490507 h 4876806"/>
                  <a:gd name="connsiteX152" fmla="*/ 2096329 w 4876799"/>
                  <a:gd name="connsiteY152" fmla="*/ 561773 h 4876806"/>
                  <a:gd name="connsiteX153" fmla="*/ 2022805 w 4876799"/>
                  <a:gd name="connsiteY153" fmla="*/ 620008 h 4876806"/>
                  <a:gd name="connsiteX154" fmla="*/ 2501341 w 4876799"/>
                  <a:gd name="connsiteY154" fmla="*/ 142882 h 4876806"/>
                  <a:gd name="connsiteX155" fmla="*/ 2017928 w 4876799"/>
                  <a:gd name="connsiteY155" fmla="*/ 883327 h 4876806"/>
                  <a:gd name="connsiteX156" fmla="*/ 2017928 w 4876799"/>
                  <a:gd name="connsiteY156" fmla="*/ 771351 h 4876806"/>
                  <a:gd name="connsiteX157" fmla="*/ 2199399 w 4876799"/>
                  <a:gd name="connsiteY157" fmla="*/ 660709 h 4876806"/>
                  <a:gd name="connsiteX158" fmla="*/ 2274465 w 4876799"/>
                  <a:gd name="connsiteY158" fmla="*/ 628667 h 4876806"/>
                  <a:gd name="connsiteX159" fmla="*/ 2347427 w 4876799"/>
                  <a:gd name="connsiteY159" fmla="*/ 648345 h 4876806"/>
                  <a:gd name="connsiteX160" fmla="*/ 2501341 w 4876799"/>
                  <a:gd name="connsiteY160" fmla="*/ 678549 h 4876806"/>
                  <a:gd name="connsiteX161" fmla="*/ 2655761 w 4876799"/>
                  <a:gd name="connsiteY161" fmla="*/ 648279 h 4876806"/>
                  <a:gd name="connsiteX162" fmla="*/ 2728446 w 4876799"/>
                  <a:gd name="connsiteY162" fmla="*/ 628676 h 4876806"/>
                  <a:gd name="connsiteX163" fmla="*/ 2803389 w 4876799"/>
                  <a:gd name="connsiteY163" fmla="*/ 660642 h 4876806"/>
                  <a:gd name="connsiteX164" fmla="*/ 2985011 w 4876799"/>
                  <a:gd name="connsiteY164" fmla="*/ 771361 h 4876806"/>
                  <a:gd name="connsiteX165" fmla="*/ 2985011 w 4876799"/>
                  <a:gd name="connsiteY165" fmla="*/ 883327 h 4876806"/>
                  <a:gd name="connsiteX166" fmla="*/ 2615136 w 4876799"/>
                  <a:gd name="connsiteY166" fmla="*/ 1361377 h 4876806"/>
                  <a:gd name="connsiteX167" fmla="*/ 2387737 w 4876799"/>
                  <a:gd name="connsiteY167" fmla="*/ 1361358 h 4876806"/>
                  <a:gd name="connsiteX168" fmla="*/ 2017928 w 4876799"/>
                  <a:gd name="connsiteY168" fmla="*/ 883327 h 4876806"/>
                  <a:gd name="connsiteX169" fmla="*/ 2754030 w 4876799"/>
                  <a:gd name="connsiteY169" fmla="*/ 1581957 h 4876806"/>
                  <a:gd name="connsiteX170" fmla="*/ 2540022 w 4876799"/>
                  <a:gd name="connsiteY170" fmla="*/ 1710069 h 4876806"/>
                  <a:gd name="connsiteX171" fmla="*/ 2537346 w 4876799"/>
                  <a:gd name="connsiteY171" fmla="*/ 1711755 h 4876806"/>
                  <a:gd name="connsiteX172" fmla="*/ 2465613 w 4876799"/>
                  <a:gd name="connsiteY172" fmla="*/ 1711755 h 4876806"/>
                  <a:gd name="connsiteX173" fmla="*/ 2462908 w 4876799"/>
                  <a:gd name="connsiteY173" fmla="*/ 1710050 h 4876806"/>
                  <a:gd name="connsiteX174" fmla="*/ 2248843 w 4876799"/>
                  <a:gd name="connsiteY174" fmla="*/ 1582005 h 4876806"/>
                  <a:gd name="connsiteX175" fmla="*/ 2321862 w 4876799"/>
                  <a:gd name="connsiteY175" fmla="*/ 1488822 h 4876806"/>
                  <a:gd name="connsiteX176" fmla="*/ 2337197 w 4876799"/>
                  <a:gd name="connsiteY176" fmla="*/ 1494994 h 4876806"/>
                  <a:gd name="connsiteX177" fmla="*/ 2501503 w 4876799"/>
                  <a:gd name="connsiteY177" fmla="*/ 1528151 h 4876806"/>
                  <a:gd name="connsiteX178" fmla="*/ 2665705 w 4876799"/>
                  <a:gd name="connsiteY178" fmla="*/ 1495013 h 4876806"/>
                  <a:gd name="connsiteX179" fmla="*/ 2681097 w 4876799"/>
                  <a:gd name="connsiteY179" fmla="*/ 1488812 h 4876806"/>
                  <a:gd name="connsiteX180" fmla="*/ 2754030 w 4876799"/>
                  <a:gd name="connsiteY180" fmla="*/ 1581957 h 4876806"/>
                  <a:gd name="connsiteX181" fmla="*/ 1797901 w 4876799"/>
                  <a:gd name="connsiteY181" fmla="*/ 2077381 h 4876806"/>
                  <a:gd name="connsiteX182" fmla="*/ 1797901 w 4876799"/>
                  <a:gd name="connsiteY182" fmla="*/ 1953613 h 4876806"/>
                  <a:gd name="connsiteX183" fmla="*/ 2071992 w 4876799"/>
                  <a:gd name="connsiteY183" fmla="*/ 1642708 h 4876806"/>
                  <a:gd name="connsiteX184" fmla="*/ 2388251 w 4876799"/>
                  <a:gd name="connsiteY184" fmla="*/ 1831884 h 4876806"/>
                  <a:gd name="connsiteX185" fmla="*/ 2501475 w 4876799"/>
                  <a:gd name="connsiteY185" fmla="*/ 1871822 h 4876806"/>
                  <a:gd name="connsiteX186" fmla="*/ 2614708 w 4876799"/>
                  <a:gd name="connsiteY186" fmla="*/ 1831874 h 4876806"/>
                  <a:gd name="connsiteX187" fmla="*/ 2930795 w 4876799"/>
                  <a:gd name="connsiteY187" fmla="*/ 1642660 h 4876806"/>
                  <a:gd name="connsiteX188" fmla="*/ 3205048 w 4876799"/>
                  <a:gd name="connsiteY188" fmla="*/ 1953613 h 4876806"/>
                  <a:gd name="connsiteX189" fmla="*/ 3205048 w 4876799"/>
                  <a:gd name="connsiteY189" fmla="*/ 2077381 h 4876806"/>
                  <a:gd name="connsiteX190" fmla="*/ 2491816 w 4876799"/>
                  <a:gd name="connsiteY190" fmla="*/ 3772450 h 4876806"/>
                  <a:gd name="connsiteX191" fmla="*/ 2043579 w 4876799"/>
                  <a:gd name="connsiteY191" fmla="*/ 3313602 h 4876806"/>
                  <a:gd name="connsiteX192" fmla="*/ 2491816 w 4876799"/>
                  <a:gd name="connsiteY192" fmla="*/ 2854488 h 4876806"/>
                  <a:gd name="connsiteX193" fmla="*/ 2940063 w 4876799"/>
                  <a:gd name="connsiteY193" fmla="*/ 3313602 h 4876806"/>
                  <a:gd name="connsiteX194" fmla="*/ 2491816 w 4876799"/>
                  <a:gd name="connsiteY194" fmla="*/ 3772450 h 4876806"/>
                  <a:gd name="connsiteX195" fmla="*/ 4030475 w 4876799"/>
                  <a:gd name="connsiteY195" fmla="*/ 2799148 h 4876806"/>
                  <a:gd name="connsiteX196" fmla="*/ 4509011 w 4876799"/>
                  <a:gd name="connsiteY196" fmla="*/ 3276293 h 4876806"/>
                  <a:gd name="connsiteX197" fmla="*/ 4435612 w 4876799"/>
                  <a:gd name="connsiteY197" fmla="*/ 3218209 h 4876806"/>
                  <a:gd name="connsiteX198" fmla="*/ 4221080 w 4876799"/>
                  <a:gd name="connsiteY198" fmla="*/ 3147020 h 4876806"/>
                  <a:gd name="connsiteX199" fmla="*/ 4145556 w 4876799"/>
                  <a:gd name="connsiteY199" fmla="*/ 3167241 h 4876806"/>
                  <a:gd name="connsiteX200" fmla="*/ 4030475 w 4876799"/>
                  <a:gd name="connsiteY200" fmla="*/ 3191949 h 4876806"/>
                  <a:gd name="connsiteX201" fmla="*/ 3915385 w 4876799"/>
                  <a:gd name="connsiteY201" fmla="*/ 3167232 h 4876806"/>
                  <a:gd name="connsiteX202" fmla="*/ 3839985 w 4876799"/>
                  <a:gd name="connsiteY202" fmla="*/ 3147048 h 4876806"/>
                  <a:gd name="connsiteX203" fmla="*/ 3625482 w 4876799"/>
                  <a:gd name="connsiteY203" fmla="*/ 3218152 h 4876806"/>
                  <a:gd name="connsiteX204" fmla="*/ 3551930 w 4876799"/>
                  <a:gd name="connsiteY204" fmla="*/ 3276312 h 4876806"/>
                  <a:gd name="connsiteX205" fmla="*/ 4030475 w 4876799"/>
                  <a:gd name="connsiteY205" fmla="*/ 2799148 h 4876806"/>
                  <a:gd name="connsiteX206" fmla="*/ 3547072 w 4876799"/>
                  <a:gd name="connsiteY206" fmla="*/ 3539592 h 4876806"/>
                  <a:gd name="connsiteX207" fmla="*/ 3547072 w 4876799"/>
                  <a:gd name="connsiteY207" fmla="*/ 3427626 h 4876806"/>
                  <a:gd name="connsiteX208" fmla="*/ 3728485 w 4876799"/>
                  <a:gd name="connsiteY208" fmla="*/ 3317174 h 4876806"/>
                  <a:gd name="connsiteX209" fmla="*/ 3803752 w 4876799"/>
                  <a:gd name="connsiteY209" fmla="*/ 3285246 h 4876806"/>
                  <a:gd name="connsiteX210" fmla="*/ 3877923 w 4876799"/>
                  <a:gd name="connsiteY210" fmla="*/ 3305106 h 4876806"/>
                  <a:gd name="connsiteX211" fmla="*/ 4030485 w 4876799"/>
                  <a:gd name="connsiteY211" fmla="*/ 3334815 h 4876806"/>
                  <a:gd name="connsiteX212" fmla="*/ 4183028 w 4876799"/>
                  <a:gd name="connsiteY212" fmla="*/ 3305106 h 4876806"/>
                  <a:gd name="connsiteX213" fmla="*/ 4257304 w 4876799"/>
                  <a:gd name="connsiteY213" fmla="*/ 3285218 h 4876806"/>
                  <a:gd name="connsiteX214" fmla="*/ 4332599 w 4876799"/>
                  <a:gd name="connsiteY214" fmla="*/ 3317184 h 4876806"/>
                  <a:gd name="connsiteX215" fmla="*/ 4513898 w 4876799"/>
                  <a:gd name="connsiteY215" fmla="*/ 3427617 h 4876806"/>
                  <a:gd name="connsiteX216" fmla="*/ 4513898 w 4876799"/>
                  <a:gd name="connsiteY216" fmla="*/ 3539583 h 4876806"/>
                  <a:gd name="connsiteX217" fmla="*/ 4144347 w 4876799"/>
                  <a:gd name="connsiteY217" fmla="*/ 4017890 h 4876806"/>
                  <a:gd name="connsiteX218" fmla="*/ 3916918 w 4876799"/>
                  <a:gd name="connsiteY218" fmla="*/ 4017900 h 4876806"/>
                  <a:gd name="connsiteX219" fmla="*/ 3547072 w 4876799"/>
                  <a:gd name="connsiteY219" fmla="*/ 3539592 h 4876806"/>
                  <a:gd name="connsiteX220" fmla="*/ 4069128 w 4876799"/>
                  <a:gd name="connsiteY220" fmla="*/ 4366620 h 4876806"/>
                  <a:gd name="connsiteX221" fmla="*/ 4066594 w 4876799"/>
                  <a:gd name="connsiteY221" fmla="*/ 4368211 h 4876806"/>
                  <a:gd name="connsiteX222" fmla="*/ 3994737 w 4876799"/>
                  <a:gd name="connsiteY222" fmla="*/ 4368296 h 4876806"/>
                  <a:gd name="connsiteX223" fmla="*/ 3992070 w 4876799"/>
                  <a:gd name="connsiteY223" fmla="*/ 4366620 h 4876806"/>
                  <a:gd name="connsiteX224" fmla="*/ 3777882 w 4876799"/>
                  <a:gd name="connsiteY224" fmla="*/ 4238337 h 4876806"/>
                  <a:gd name="connsiteX225" fmla="*/ 3850853 w 4876799"/>
                  <a:gd name="connsiteY225" fmla="*/ 4145306 h 4876806"/>
                  <a:gd name="connsiteX226" fmla="*/ 3866321 w 4876799"/>
                  <a:gd name="connsiteY226" fmla="*/ 4151545 h 4876806"/>
                  <a:gd name="connsiteX227" fmla="*/ 4030494 w 4876799"/>
                  <a:gd name="connsiteY227" fmla="*/ 4184654 h 4876806"/>
                  <a:gd name="connsiteX228" fmla="*/ 4194896 w 4876799"/>
                  <a:gd name="connsiteY228" fmla="*/ 4151545 h 4876806"/>
                  <a:gd name="connsiteX229" fmla="*/ 4210222 w 4876799"/>
                  <a:gd name="connsiteY229" fmla="*/ 4145364 h 4876806"/>
                  <a:gd name="connsiteX230" fmla="*/ 4283164 w 4876799"/>
                  <a:gd name="connsiteY230" fmla="*/ 4238347 h 487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4876799" h="4876806">
                    <a:moveTo>
                      <a:pt x="4410780" y="4136153"/>
                    </a:moveTo>
                    <a:cubicBezTo>
                      <a:pt x="4398493" y="4132791"/>
                      <a:pt x="4386272" y="4129457"/>
                      <a:pt x="4374137" y="4126075"/>
                    </a:cubicBezTo>
                    <a:cubicBezTo>
                      <a:pt x="4358126" y="4121618"/>
                      <a:pt x="4345353" y="4098929"/>
                      <a:pt x="4335733" y="4076431"/>
                    </a:cubicBezTo>
                    <a:cubicBezTo>
                      <a:pt x="4519717" y="3948863"/>
                      <a:pt x="4656763" y="3730216"/>
                      <a:pt x="4656763" y="3539602"/>
                    </a:cubicBezTo>
                    <a:lnTo>
                      <a:pt x="4656763" y="3366266"/>
                    </a:lnTo>
                    <a:cubicBezTo>
                      <a:pt x="4656763" y="3152382"/>
                      <a:pt x="4589774" y="2970759"/>
                      <a:pt x="4463034" y="2841039"/>
                    </a:cubicBezTo>
                    <a:cubicBezTo>
                      <a:pt x="4349287" y="2724615"/>
                      <a:pt x="4196087" y="2659006"/>
                      <a:pt x="4031656" y="2656292"/>
                    </a:cubicBezTo>
                    <a:cubicBezTo>
                      <a:pt x="4030875" y="2656282"/>
                      <a:pt x="4030075" y="2656282"/>
                      <a:pt x="4029294" y="2656292"/>
                    </a:cubicBezTo>
                    <a:cubicBezTo>
                      <a:pt x="3864864" y="2659016"/>
                      <a:pt x="3711664" y="2724624"/>
                      <a:pt x="3597917" y="2841039"/>
                    </a:cubicBezTo>
                    <a:cubicBezTo>
                      <a:pt x="3471177" y="2970759"/>
                      <a:pt x="3404187" y="3152382"/>
                      <a:pt x="3404187" y="3366266"/>
                    </a:cubicBezTo>
                    <a:lnTo>
                      <a:pt x="3404187" y="3539602"/>
                    </a:lnTo>
                    <a:cubicBezTo>
                      <a:pt x="3404187" y="3730226"/>
                      <a:pt x="3541262" y="3948834"/>
                      <a:pt x="3725304" y="4076384"/>
                    </a:cubicBezTo>
                    <a:cubicBezTo>
                      <a:pt x="3715722" y="4098882"/>
                      <a:pt x="3702930" y="4121598"/>
                      <a:pt x="3686747" y="4126085"/>
                    </a:cubicBezTo>
                    <a:cubicBezTo>
                      <a:pt x="3674593" y="4129485"/>
                      <a:pt x="3662305" y="4132838"/>
                      <a:pt x="3649942" y="4136219"/>
                    </a:cubicBezTo>
                    <a:cubicBezTo>
                      <a:pt x="3588144" y="4153117"/>
                      <a:pt x="3519183" y="4171986"/>
                      <a:pt x="3453651" y="4200666"/>
                    </a:cubicBezTo>
                    <a:lnTo>
                      <a:pt x="2955779" y="3685782"/>
                    </a:lnTo>
                    <a:cubicBezTo>
                      <a:pt x="3035294" y="3583284"/>
                      <a:pt x="3082938" y="3454039"/>
                      <a:pt x="3082938" y="3313602"/>
                    </a:cubicBezTo>
                    <a:cubicBezTo>
                      <a:pt x="3082938" y="3004630"/>
                      <a:pt x="2853147" y="2749408"/>
                      <a:pt x="2558491" y="2715547"/>
                    </a:cubicBezTo>
                    <a:lnTo>
                      <a:pt x="2558491" y="2220247"/>
                    </a:lnTo>
                    <a:lnTo>
                      <a:pt x="3231794" y="2220247"/>
                    </a:lnTo>
                    <a:cubicBezTo>
                      <a:pt x="3295831" y="2220247"/>
                      <a:pt x="3347923" y="2167726"/>
                      <a:pt x="3347923" y="2103175"/>
                    </a:cubicBezTo>
                    <a:lnTo>
                      <a:pt x="3347923" y="1953594"/>
                    </a:lnTo>
                    <a:cubicBezTo>
                      <a:pt x="3347923" y="1606760"/>
                      <a:pt x="3078147" y="1533285"/>
                      <a:pt x="2881160" y="1479630"/>
                    </a:cubicBezTo>
                    <a:cubicBezTo>
                      <a:pt x="2869101" y="1476344"/>
                      <a:pt x="2857110" y="1473077"/>
                      <a:pt x="2845203" y="1469762"/>
                    </a:cubicBezTo>
                    <a:cubicBezTo>
                      <a:pt x="2829059" y="1465286"/>
                      <a:pt x="2816285" y="1442568"/>
                      <a:pt x="2806694" y="1419975"/>
                    </a:cubicBezTo>
                    <a:cubicBezTo>
                      <a:pt x="2990784" y="1292550"/>
                      <a:pt x="3127896" y="1073989"/>
                      <a:pt x="3127896" y="883308"/>
                    </a:cubicBezTo>
                    <a:lnTo>
                      <a:pt x="3127896" y="709982"/>
                    </a:lnTo>
                    <a:cubicBezTo>
                      <a:pt x="3127896" y="496079"/>
                      <a:pt x="3060897" y="314456"/>
                      <a:pt x="2934119" y="184745"/>
                    </a:cubicBezTo>
                    <a:cubicBezTo>
                      <a:pt x="2820353" y="68339"/>
                      <a:pt x="2667076" y="2722"/>
                      <a:pt x="2502522" y="7"/>
                    </a:cubicBezTo>
                    <a:cubicBezTo>
                      <a:pt x="2501741" y="-2"/>
                      <a:pt x="2500941" y="-2"/>
                      <a:pt x="2500160" y="7"/>
                    </a:cubicBezTo>
                    <a:cubicBezTo>
                      <a:pt x="2335721" y="2731"/>
                      <a:pt x="2182521" y="68339"/>
                      <a:pt x="2068783" y="184754"/>
                    </a:cubicBezTo>
                    <a:cubicBezTo>
                      <a:pt x="1942043" y="314475"/>
                      <a:pt x="1875053" y="496098"/>
                      <a:pt x="1875053" y="709982"/>
                    </a:cubicBezTo>
                    <a:lnTo>
                      <a:pt x="1875053" y="883327"/>
                    </a:lnTo>
                    <a:cubicBezTo>
                      <a:pt x="1875053" y="1074018"/>
                      <a:pt x="2012175" y="1292588"/>
                      <a:pt x="2196256" y="1420004"/>
                    </a:cubicBezTo>
                    <a:cubicBezTo>
                      <a:pt x="2186664" y="1442588"/>
                      <a:pt x="2173872" y="1465305"/>
                      <a:pt x="2157708" y="1469791"/>
                    </a:cubicBezTo>
                    <a:cubicBezTo>
                      <a:pt x="2145840" y="1473096"/>
                      <a:pt x="2133838" y="1476354"/>
                      <a:pt x="2121789" y="1479649"/>
                    </a:cubicBezTo>
                    <a:cubicBezTo>
                      <a:pt x="1924802" y="1533304"/>
                      <a:pt x="1655026" y="1606789"/>
                      <a:pt x="1655026" y="1953613"/>
                    </a:cubicBezTo>
                    <a:lnTo>
                      <a:pt x="1655026" y="2103194"/>
                    </a:lnTo>
                    <a:cubicBezTo>
                      <a:pt x="1655026" y="2167745"/>
                      <a:pt x="1707128" y="2220266"/>
                      <a:pt x="1771155" y="2220266"/>
                    </a:cubicBezTo>
                    <a:lnTo>
                      <a:pt x="2415616" y="2220266"/>
                    </a:lnTo>
                    <a:lnTo>
                      <a:pt x="2415616" y="2716794"/>
                    </a:lnTo>
                    <a:cubicBezTo>
                      <a:pt x="2125571" y="2755009"/>
                      <a:pt x="1900704" y="3007983"/>
                      <a:pt x="1900704" y="3313612"/>
                    </a:cubicBezTo>
                    <a:cubicBezTo>
                      <a:pt x="1900704" y="3454163"/>
                      <a:pt x="1948425" y="3583512"/>
                      <a:pt x="2028054" y="3686049"/>
                    </a:cubicBezTo>
                    <a:lnTo>
                      <a:pt x="1544193" y="4191341"/>
                    </a:lnTo>
                    <a:cubicBezTo>
                      <a:pt x="1450772" y="4117122"/>
                      <a:pt x="1329033" y="4083708"/>
                      <a:pt x="1226858" y="4055771"/>
                    </a:cubicBezTo>
                    <a:cubicBezTo>
                      <a:pt x="1214495" y="4052400"/>
                      <a:pt x="1202198" y="4049028"/>
                      <a:pt x="1189911" y="4045598"/>
                    </a:cubicBezTo>
                    <a:cubicBezTo>
                      <a:pt x="1173823" y="4041131"/>
                      <a:pt x="1161059" y="4018424"/>
                      <a:pt x="1151487" y="3995926"/>
                    </a:cubicBezTo>
                    <a:cubicBezTo>
                      <a:pt x="1335538" y="3868367"/>
                      <a:pt x="1472603" y="3649768"/>
                      <a:pt x="1472603" y="3459144"/>
                    </a:cubicBezTo>
                    <a:lnTo>
                      <a:pt x="1472603" y="3285809"/>
                    </a:lnTo>
                    <a:cubicBezTo>
                      <a:pt x="1472603" y="3071924"/>
                      <a:pt x="1405614" y="2890302"/>
                      <a:pt x="1278874" y="2760581"/>
                    </a:cubicBezTo>
                    <a:cubicBezTo>
                      <a:pt x="1165127" y="2644157"/>
                      <a:pt x="1011926" y="2578548"/>
                      <a:pt x="847496" y="2575834"/>
                    </a:cubicBezTo>
                    <a:cubicBezTo>
                      <a:pt x="846715" y="2575825"/>
                      <a:pt x="845915" y="2575825"/>
                      <a:pt x="845134" y="2575834"/>
                    </a:cubicBezTo>
                    <a:cubicBezTo>
                      <a:pt x="680704" y="2578558"/>
                      <a:pt x="527504" y="2644166"/>
                      <a:pt x="413756" y="2760581"/>
                    </a:cubicBezTo>
                    <a:cubicBezTo>
                      <a:pt x="287017" y="2890302"/>
                      <a:pt x="220028" y="3071924"/>
                      <a:pt x="220028" y="3285809"/>
                    </a:cubicBezTo>
                    <a:lnTo>
                      <a:pt x="220028" y="3459144"/>
                    </a:lnTo>
                    <a:cubicBezTo>
                      <a:pt x="220028" y="3649749"/>
                      <a:pt x="357045" y="3868376"/>
                      <a:pt x="541058" y="3995964"/>
                    </a:cubicBezTo>
                    <a:cubicBezTo>
                      <a:pt x="531438" y="4018471"/>
                      <a:pt x="518655" y="4041160"/>
                      <a:pt x="502615" y="4045627"/>
                    </a:cubicBezTo>
                    <a:cubicBezTo>
                      <a:pt x="490509" y="4048999"/>
                      <a:pt x="478288" y="4052342"/>
                      <a:pt x="466001" y="4055705"/>
                    </a:cubicBezTo>
                    <a:cubicBezTo>
                      <a:pt x="269338" y="4109407"/>
                      <a:pt x="0" y="4182978"/>
                      <a:pt x="0" y="4529688"/>
                    </a:cubicBezTo>
                    <a:lnTo>
                      <a:pt x="0" y="4679268"/>
                    </a:lnTo>
                    <a:cubicBezTo>
                      <a:pt x="0" y="4743819"/>
                      <a:pt x="52102" y="4796340"/>
                      <a:pt x="116129" y="4796340"/>
                    </a:cubicBezTo>
                    <a:lnTo>
                      <a:pt x="682876" y="4796340"/>
                    </a:lnTo>
                    <a:cubicBezTo>
                      <a:pt x="722338" y="4796340"/>
                      <a:pt x="754313" y="4764355"/>
                      <a:pt x="754313" y="4724903"/>
                    </a:cubicBezTo>
                    <a:cubicBezTo>
                      <a:pt x="754313" y="4685450"/>
                      <a:pt x="722338" y="4653465"/>
                      <a:pt x="682876" y="4653465"/>
                    </a:cubicBezTo>
                    <a:lnTo>
                      <a:pt x="142875" y="4653465"/>
                    </a:lnTo>
                    <a:lnTo>
                      <a:pt x="142875" y="4529688"/>
                    </a:lnTo>
                    <a:cubicBezTo>
                      <a:pt x="142875" y="4338245"/>
                      <a:pt x="244631" y="4272465"/>
                      <a:pt x="417005" y="4218573"/>
                    </a:cubicBezTo>
                    <a:lnTo>
                      <a:pt x="733006" y="4407977"/>
                    </a:lnTo>
                    <a:cubicBezTo>
                      <a:pt x="773744" y="4434562"/>
                      <a:pt x="810035" y="4447839"/>
                      <a:pt x="846306" y="4447839"/>
                    </a:cubicBezTo>
                    <a:cubicBezTo>
                      <a:pt x="882577" y="4447839"/>
                      <a:pt x="918820" y="4434543"/>
                      <a:pt x="959425" y="4407958"/>
                    </a:cubicBezTo>
                    <a:lnTo>
                      <a:pt x="1275588" y="4218592"/>
                    </a:lnTo>
                    <a:cubicBezTo>
                      <a:pt x="1447991" y="4272503"/>
                      <a:pt x="1549765" y="4338264"/>
                      <a:pt x="1549765" y="4529688"/>
                    </a:cubicBezTo>
                    <a:lnTo>
                      <a:pt x="1549765" y="4653465"/>
                    </a:lnTo>
                    <a:lnTo>
                      <a:pt x="993619" y="4653465"/>
                    </a:lnTo>
                    <a:cubicBezTo>
                      <a:pt x="954157" y="4653465"/>
                      <a:pt x="922182" y="4685450"/>
                      <a:pt x="922182" y="4724903"/>
                    </a:cubicBezTo>
                    <a:cubicBezTo>
                      <a:pt x="922182" y="4764355"/>
                      <a:pt x="954157" y="4796340"/>
                      <a:pt x="993619" y="4796340"/>
                    </a:cubicBezTo>
                    <a:lnTo>
                      <a:pt x="1576502" y="4796340"/>
                    </a:lnTo>
                    <a:cubicBezTo>
                      <a:pt x="1640538" y="4796340"/>
                      <a:pt x="1692631" y="4743819"/>
                      <a:pt x="1692631" y="4679268"/>
                    </a:cubicBezTo>
                    <a:lnTo>
                      <a:pt x="1692631" y="4529688"/>
                    </a:lnTo>
                    <a:cubicBezTo>
                      <a:pt x="1692631" y="4433981"/>
                      <a:pt x="1672028" y="4359171"/>
                      <a:pt x="1638167" y="4299764"/>
                    </a:cubicBezTo>
                    <a:lnTo>
                      <a:pt x="2128495" y="3787728"/>
                    </a:lnTo>
                    <a:cubicBezTo>
                      <a:pt x="2228812" y="3867567"/>
                      <a:pt x="2354894" y="3915325"/>
                      <a:pt x="2491807" y="3915325"/>
                    </a:cubicBezTo>
                    <a:cubicBezTo>
                      <a:pt x="2628843" y="3915325"/>
                      <a:pt x="2755030" y="3867481"/>
                      <a:pt x="2855395" y="3787519"/>
                    </a:cubicBezTo>
                    <a:lnTo>
                      <a:pt x="3327511" y="4275770"/>
                    </a:lnTo>
                    <a:cubicBezTo>
                      <a:pt x="3243844" y="4344341"/>
                      <a:pt x="3184151" y="4446982"/>
                      <a:pt x="3184151" y="4610155"/>
                    </a:cubicBezTo>
                    <a:lnTo>
                      <a:pt x="3184151" y="4759736"/>
                    </a:lnTo>
                    <a:cubicBezTo>
                      <a:pt x="3184151" y="4824287"/>
                      <a:pt x="3236252" y="4876807"/>
                      <a:pt x="3300279" y="4876807"/>
                    </a:cubicBezTo>
                    <a:lnTo>
                      <a:pt x="3880514" y="4876807"/>
                    </a:lnTo>
                    <a:cubicBezTo>
                      <a:pt x="3919976" y="4876807"/>
                      <a:pt x="3951951" y="4844822"/>
                      <a:pt x="3951951" y="4805370"/>
                    </a:cubicBezTo>
                    <a:cubicBezTo>
                      <a:pt x="3951951" y="4765917"/>
                      <a:pt x="3919976" y="4733932"/>
                      <a:pt x="3880514" y="4733932"/>
                    </a:cubicBezTo>
                    <a:lnTo>
                      <a:pt x="3327026" y="4733932"/>
                    </a:lnTo>
                    <a:lnTo>
                      <a:pt x="3327026" y="4610155"/>
                    </a:lnTo>
                    <a:cubicBezTo>
                      <a:pt x="3327026" y="4418721"/>
                      <a:pt x="3428810" y="4352980"/>
                      <a:pt x="3601203" y="4299059"/>
                    </a:cubicBezTo>
                    <a:lnTo>
                      <a:pt x="3917366" y="4488426"/>
                    </a:lnTo>
                    <a:cubicBezTo>
                      <a:pt x="3957971" y="4515010"/>
                      <a:pt x="3994204" y="4528307"/>
                      <a:pt x="4030485" y="4528307"/>
                    </a:cubicBezTo>
                    <a:cubicBezTo>
                      <a:pt x="4066756" y="4528307"/>
                      <a:pt x="4103046" y="4515019"/>
                      <a:pt x="4143785" y="4488445"/>
                    </a:cubicBezTo>
                    <a:lnTo>
                      <a:pt x="4459777" y="4299049"/>
                    </a:lnTo>
                    <a:cubicBezTo>
                      <a:pt x="4632170" y="4352923"/>
                      <a:pt x="4733925" y="4418703"/>
                      <a:pt x="4733925" y="4610146"/>
                    </a:cubicBezTo>
                    <a:lnTo>
                      <a:pt x="4733925" y="4733923"/>
                    </a:lnTo>
                    <a:lnTo>
                      <a:pt x="4203707" y="4733923"/>
                    </a:lnTo>
                    <a:cubicBezTo>
                      <a:pt x="4164244" y="4733923"/>
                      <a:pt x="4132269" y="4765908"/>
                      <a:pt x="4132269" y="4805360"/>
                    </a:cubicBezTo>
                    <a:cubicBezTo>
                      <a:pt x="4132269" y="4844813"/>
                      <a:pt x="4164244" y="4876798"/>
                      <a:pt x="4203707" y="4876798"/>
                    </a:cubicBezTo>
                    <a:lnTo>
                      <a:pt x="4760672" y="4876798"/>
                    </a:lnTo>
                    <a:cubicBezTo>
                      <a:pt x="4824708" y="4876798"/>
                      <a:pt x="4876800" y="4824277"/>
                      <a:pt x="4876800" y="4759726"/>
                    </a:cubicBezTo>
                    <a:lnTo>
                      <a:pt x="4876800" y="4610146"/>
                    </a:lnTo>
                    <a:cubicBezTo>
                      <a:pt x="4876800" y="4263426"/>
                      <a:pt x="4607452" y="4189864"/>
                      <a:pt x="4410780" y="4136153"/>
                    </a:cubicBezTo>
                    <a:close/>
                    <a:moveTo>
                      <a:pt x="846325" y="2718690"/>
                    </a:moveTo>
                    <a:cubicBezTo>
                      <a:pt x="1060333" y="2722776"/>
                      <a:pt x="1288933" y="2874195"/>
                      <a:pt x="1324861" y="3195854"/>
                    </a:cubicBezTo>
                    <a:cubicBezTo>
                      <a:pt x="1293371" y="3181443"/>
                      <a:pt x="1273245" y="3160507"/>
                      <a:pt x="1251309" y="3137695"/>
                    </a:cubicBezTo>
                    <a:cubicBezTo>
                      <a:pt x="1217990" y="3103043"/>
                      <a:pt x="1174737" y="3058056"/>
                      <a:pt x="1098080" y="3058056"/>
                    </a:cubicBezTo>
                    <a:cubicBezTo>
                      <a:pt x="1079716" y="3058056"/>
                      <a:pt x="1059428" y="3060637"/>
                      <a:pt x="1036920" y="3066562"/>
                    </a:cubicBezTo>
                    <a:cubicBezTo>
                      <a:pt x="1007640" y="3074220"/>
                      <a:pt x="982828" y="3080954"/>
                      <a:pt x="961396" y="3086783"/>
                    </a:cubicBezTo>
                    <a:cubicBezTo>
                      <a:pt x="900856" y="3103243"/>
                      <a:pt x="870452" y="3111491"/>
                      <a:pt x="846315" y="3111491"/>
                    </a:cubicBezTo>
                    <a:cubicBezTo>
                      <a:pt x="822179" y="3111491"/>
                      <a:pt x="791775" y="3103233"/>
                      <a:pt x="731234" y="3086783"/>
                    </a:cubicBezTo>
                    <a:cubicBezTo>
                      <a:pt x="709803" y="3080964"/>
                      <a:pt x="685000" y="3074220"/>
                      <a:pt x="655796" y="3066591"/>
                    </a:cubicBezTo>
                    <a:cubicBezTo>
                      <a:pt x="538991" y="3035910"/>
                      <a:pt x="482470" y="3094775"/>
                      <a:pt x="441179" y="3137761"/>
                    </a:cubicBezTo>
                    <a:cubicBezTo>
                      <a:pt x="419291" y="3160536"/>
                      <a:pt x="399202" y="3181452"/>
                      <a:pt x="367779" y="3195845"/>
                    </a:cubicBezTo>
                    <a:cubicBezTo>
                      <a:pt x="403727" y="2874186"/>
                      <a:pt x="632317" y="2722776"/>
                      <a:pt x="846325" y="2718690"/>
                    </a:cubicBezTo>
                    <a:close/>
                    <a:moveTo>
                      <a:pt x="362912" y="3459135"/>
                    </a:moveTo>
                    <a:lnTo>
                      <a:pt x="362912" y="3347168"/>
                    </a:lnTo>
                    <a:cubicBezTo>
                      <a:pt x="459429" y="3324728"/>
                      <a:pt x="509283" y="3273083"/>
                      <a:pt x="544211" y="3236736"/>
                    </a:cubicBezTo>
                    <a:cubicBezTo>
                      <a:pt x="579396" y="3200112"/>
                      <a:pt x="583902" y="3195426"/>
                      <a:pt x="619592" y="3204789"/>
                    </a:cubicBezTo>
                    <a:cubicBezTo>
                      <a:pt x="648357" y="3212304"/>
                      <a:pt x="672722" y="3218924"/>
                      <a:pt x="693782" y="3224648"/>
                    </a:cubicBezTo>
                    <a:cubicBezTo>
                      <a:pt x="764276" y="3243803"/>
                      <a:pt x="803119" y="3254357"/>
                      <a:pt x="846325" y="3254357"/>
                    </a:cubicBezTo>
                    <a:cubicBezTo>
                      <a:pt x="889530" y="3254357"/>
                      <a:pt x="928364" y="3243803"/>
                      <a:pt x="998868" y="3224648"/>
                    </a:cubicBezTo>
                    <a:cubicBezTo>
                      <a:pt x="1019928" y="3218924"/>
                      <a:pt x="1044302" y="3212304"/>
                      <a:pt x="1073172" y="3204760"/>
                    </a:cubicBezTo>
                    <a:cubicBezTo>
                      <a:pt x="1108643" y="3195407"/>
                      <a:pt x="1113149" y="3200131"/>
                      <a:pt x="1148334" y="3236716"/>
                    </a:cubicBezTo>
                    <a:cubicBezTo>
                      <a:pt x="1183291" y="3273074"/>
                      <a:pt x="1233202" y="3324728"/>
                      <a:pt x="1329747" y="3347168"/>
                    </a:cubicBezTo>
                    <a:lnTo>
                      <a:pt x="1329747" y="3459135"/>
                    </a:lnTo>
                    <a:cubicBezTo>
                      <a:pt x="1329747" y="3639376"/>
                      <a:pt x="1156916" y="3862899"/>
                      <a:pt x="959872" y="3937461"/>
                    </a:cubicBezTo>
                    <a:cubicBezTo>
                      <a:pt x="876052" y="3969218"/>
                      <a:pt x="816540" y="3969208"/>
                      <a:pt x="732539" y="3937461"/>
                    </a:cubicBezTo>
                    <a:cubicBezTo>
                      <a:pt x="535619" y="3862871"/>
                      <a:pt x="362912" y="3639348"/>
                      <a:pt x="362912" y="3459135"/>
                    </a:cubicBezTo>
                    <a:close/>
                    <a:moveTo>
                      <a:pt x="884730" y="4286153"/>
                    </a:moveTo>
                    <a:cubicBezTo>
                      <a:pt x="883825" y="4286696"/>
                      <a:pt x="882939" y="4287248"/>
                      <a:pt x="882063" y="4287829"/>
                    </a:cubicBezTo>
                    <a:cubicBezTo>
                      <a:pt x="847630" y="4310575"/>
                      <a:pt x="844944" y="4310594"/>
                      <a:pt x="810206" y="4287743"/>
                    </a:cubicBezTo>
                    <a:cubicBezTo>
                      <a:pt x="809377" y="4287200"/>
                      <a:pt x="808530" y="4286667"/>
                      <a:pt x="807672" y="4286153"/>
                    </a:cubicBezTo>
                    <a:lnTo>
                      <a:pt x="593627" y="4157860"/>
                    </a:lnTo>
                    <a:cubicBezTo>
                      <a:pt x="628745" y="4132752"/>
                      <a:pt x="651405" y="4096976"/>
                      <a:pt x="666579" y="4064877"/>
                    </a:cubicBezTo>
                    <a:cubicBezTo>
                      <a:pt x="671703" y="4066982"/>
                      <a:pt x="676808" y="4069135"/>
                      <a:pt x="681961" y="4071088"/>
                    </a:cubicBezTo>
                    <a:cubicBezTo>
                      <a:pt x="740359" y="4093147"/>
                      <a:pt x="793328" y="4104177"/>
                      <a:pt x="846287" y="4104177"/>
                    </a:cubicBezTo>
                    <a:cubicBezTo>
                      <a:pt x="899255" y="4104177"/>
                      <a:pt x="952186" y="4093138"/>
                      <a:pt x="1010441" y="4071068"/>
                    </a:cubicBezTo>
                    <a:cubicBezTo>
                      <a:pt x="1015632" y="4069106"/>
                      <a:pt x="1020775" y="4066944"/>
                      <a:pt x="1025938" y="4064820"/>
                    </a:cubicBezTo>
                    <a:cubicBezTo>
                      <a:pt x="1041083" y="4096948"/>
                      <a:pt x="1063724" y="4132752"/>
                      <a:pt x="1098890" y="4157870"/>
                    </a:cubicBezTo>
                    <a:close/>
                    <a:moveTo>
                      <a:pt x="2501341" y="142882"/>
                    </a:moveTo>
                    <a:cubicBezTo>
                      <a:pt x="2715473" y="146968"/>
                      <a:pt x="2944206" y="298368"/>
                      <a:pt x="2980144" y="620066"/>
                    </a:cubicBezTo>
                    <a:cubicBezTo>
                      <a:pt x="2948588" y="605626"/>
                      <a:pt x="2928442" y="584633"/>
                      <a:pt x="2906506" y="561754"/>
                    </a:cubicBezTo>
                    <a:cubicBezTo>
                      <a:pt x="2873226" y="527044"/>
                      <a:pt x="2830030" y="482001"/>
                      <a:pt x="2753297" y="482001"/>
                    </a:cubicBezTo>
                    <a:cubicBezTo>
                      <a:pt x="2734913" y="482001"/>
                      <a:pt x="2714606" y="484582"/>
                      <a:pt x="2692061" y="490526"/>
                    </a:cubicBezTo>
                    <a:cubicBezTo>
                      <a:pt x="2663486" y="498060"/>
                      <a:pt x="2639159" y="504708"/>
                      <a:pt x="2618070" y="510471"/>
                    </a:cubicBezTo>
                    <a:cubicBezTo>
                      <a:pt x="2556691" y="527254"/>
                      <a:pt x="2525878" y="535684"/>
                      <a:pt x="2501341" y="535684"/>
                    </a:cubicBezTo>
                    <a:cubicBezTo>
                      <a:pt x="2477043" y="535684"/>
                      <a:pt x="2446335" y="527283"/>
                      <a:pt x="2385117" y="510538"/>
                    </a:cubicBezTo>
                    <a:cubicBezTo>
                      <a:pt x="2363981" y="504756"/>
                      <a:pt x="2339578" y="498079"/>
                      <a:pt x="2310851" y="490507"/>
                    </a:cubicBezTo>
                    <a:cubicBezTo>
                      <a:pt x="2194141" y="459798"/>
                      <a:pt x="2137620" y="518758"/>
                      <a:pt x="2096329" y="561773"/>
                    </a:cubicBezTo>
                    <a:cubicBezTo>
                      <a:pt x="2074402" y="584614"/>
                      <a:pt x="2054276" y="605578"/>
                      <a:pt x="2022805" y="620008"/>
                    </a:cubicBezTo>
                    <a:cubicBezTo>
                      <a:pt x="2058753" y="298368"/>
                      <a:pt x="2287343" y="146978"/>
                      <a:pt x="2501341" y="142882"/>
                    </a:cubicBezTo>
                    <a:close/>
                    <a:moveTo>
                      <a:pt x="2017928" y="883327"/>
                    </a:moveTo>
                    <a:lnTo>
                      <a:pt x="2017928" y="771351"/>
                    </a:lnTo>
                    <a:cubicBezTo>
                      <a:pt x="2114521" y="748882"/>
                      <a:pt x="2164433" y="697132"/>
                      <a:pt x="2199399" y="660709"/>
                    </a:cubicBezTo>
                    <a:cubicBezTo>
                      <a:pt x="2234565" y="624066"/>
                      <a:pt x="2239089" y="619361"/>
                      <a:pt x="2274465" y="628667"/>
                    </a:cubicBezTo>
                    <a:cubicBezTo>
                      <a:pt x="2302669" y="636106"/>
                      <a:pt x="2326653" y="642668"/>
                      <a:pt x="2347427" y="648345"/>
                    </a:cubicBezTo>
                    <a:cubicBezTo>
                      <a:pt x="2418645" y="667814"/>
                      <a:pt x="2457869" y="678549"/>
                      <a:pt x="2501341" y="678549"/>
                    </a:cubicBezTo>
                    <a:cubicBezTo>
                      <a:pt x="2545061" y="678549"/>
                      <a:pt x="2584380" y="667795"/>
                      <a:pt x="2655761" y="648279"/>
                    </a:cubicBezTo>
                    <a:cubicBezTo>
                      <a:pt x="2676487" y="642611"/>
                      <a:pt x="2700395" y="636077"/>
                      <a:pt x="2728446" y="628676"/>
                    </a:cubicBezTo>
                    <a:cubicBezTo>
                      <a:pt x="2763831" y="619361"/>
                      <a:pt x="2768317" y="624066"/>
                      <a:pt x="2803389" y="660642"/>
                    </a:cubicBezTo>
                    <a:cubicBezTo>
                      <a:pt x="2838345" y="697094"/>
                      <a:pt x="2888275" y="748891"/>
                      <a:pt x="2985011" y="771361"/>
                    </a:cubicBezTo>
                    <a:lnTo>
                      <a:pt x="2985011" y="883327"/>
                    </a:lnTo>
                    <a:cubicBezTo>
                      <a:pt x="2985011" y="1060416"/>
                      <a:pt x="2808751" y="1288254"/>
                      <a:pt x="2615136" y="1361377"/>
                    </a:cubicBezTo>
                    <a:cubicBezTo>
                      <a:pt x="2531231" y="1393172"/>
                      <a:pt x="2471728" y="1393172"/>
                      <a:pt x="2387737" y="1361358"/>
                    </a:cubicBezTo>
                    <a:cubicBezTo>
                      <a:pt x="2194189" y="1288254"/>
                      <a:pt x="2017928" y="1060416"/>
                      <a:pt x="2017928" y="883327"/>
                    </a:cubicBezTo>
                    <a:close/>
                    <a:moveTo>
                      <a:pt x="2754030" y="1581957"/>
                    </a:moveTo>
                    <a:lnTo>
                      <a:pt x="2540022" y="1710069"/>
                    </a:lnTo>
                    <a:cubicBezTo>
                      <a:pt x="2539118" y="1710611"/>
                      <a:pt x="2538232" y="1711173"/>
                      <a:pt x="2537346" y="1711755"/>
                    </a:cubicBezTo>
                    <a:cubicBezTo>
                      <a:pt x="2502818" y="1734567"/>
                      <a:pt x="2500141" y="1734567"/>
                      <a:pt x="2465613" y="1711755"/>
                    </a:cubicBezTo>
                    <a:cubicBezTo>
                      <a:pt x="2464727" y="1711164"/>
                      <a:pt x="2463822" y="1710602"/>
                      <a:pt x="2462908" y="1710050"/>
                    </a:cubicBezTo>
                    <a:lnTo>
                      <a:pt x="2248843" y="1582005"/>
                    </a:lnTo>
                    <a:cubicBezTo>
                      <a:pt x="2284028" y="1556868"/>
                      <a:pt x="2306698" y="1521045"/>
                      <a:pt x="2321862" y="1488822"/>
                    </a:cubicBezTo>
                    <a:cubicBezTo>
                      <a:pt x="2326967" y="1490917"/>
                      <a:pt x="2332054" y="1493051"/>
                      <a:pt x="2337197" y="1494994"/>
                    </a:cubicBezTo>
                    <a:cubicBezTo>
                      <a:pt x="2395557" y="1517102"/>
                      <a:pt x="2448525" y="1528151"/>
                      <a:pt x="2501503" y="1528151"/>
                    </a:cubicBezTo>
                    <a:cubicBezTo>
                      <a:pt x="2554453" y="1528151"/>
                      <a:pt x="2607402" y="1517102"/>
                      <a:pt x="2665705" y="1495013"/>
                    </a:cubicBezTo>
                    <a:cubicBezTo>
                      <a:pt x="2670867" y="1493060"/>
                      <a:pt x="2675973" y="1490917"/>
                      <a:pt x="2681097" y="1488812"/>
                    </a:cubicBezTo>
                    <a:cubicBezTo>
                      <a:pt x="2696252" y="1521026"/>
                      <a:pt x="2718892" y="1556821"/>
                      <a:pt x="2754030" y="1581957"/>
                    </a:cubicBezTo>
                    <a:close/>
                    <a:moveTo>
                      <a:pt x="1797901" y="2077381"/>
                    </a:moveTo>
                    <a:lnTo>
                      <a:pt x="1797901" y="1953613"/>
                    </a:lnTo>
                    <a:cubicBezTo>
                      <a:pt x="1797901" y="1762342"/>
                      <a:pt x="1899637" y="1696524"/>
                      <a:pt x="2071992" y="1642708"/>
                    </a:cubicBezTo>
                    <a:lnTo>
                      <a:pt x="2388251" y="1831884"/>
                    </a:lnTo>
                    <a:cubicBezTo>
                      <a:pt x="2428932" y="1858506"/>
                      <a:pt x="2465203" y="1871822"/>
                      <a:pt x="2501475" y="1871822"/>
                    </a:cubicBezTo>
                    <a:cubicBezTo>
                      <a:pt x="2537755" y="1871822"/>
                      <a:pt x="2574027" y="1858506"/>
                      <a:pt x="2614708" y="1831874"/>
                    </a:cubicBezTo>
                    <a:lnTo>
                      <a:pt x="2930795" y="1642660"/>
                    </a:lnTo>
                    <a:cubicBezTo>
                      <a:pt x="3103255" y="1696486"/>
                      <a:pt x="3205048" y="1762285"/>
                      <a:pt x="3205048" y="1953613"/>
                    </a:cubicBezTo>
                    <a:lnTo>
                      <a:pt x="3205048" y="2077381"/>
                    </a:lnTo>
                    <a:close/>
                    <a:moveTo>
                      <a:pt x="2491816" y="3772450"/>
                    </a:moveTo>
                    <a:cubicBezTo>
                      <a:pt x="2244662" y="3772450"/>
                      <a:pt x="2043579" y="3566615"/>
                      <a:pt x="2043579" y="3313602"/>
                    </a:cubicBezTo>
                    <a:cubicBezTo>
                      <a:pt x="2043579" y="3060447"/>
                      <a:pt x="2244652" y="2854488"/>
                      <a:pt x="2491816" y="2854488"/>
                    </a:cubicBezTo>
                    <a:cubicBezTo>
                      <a:pt x="2738981" y="2854488"/>
                      <a:pt x="2940063" y="3060447"/>
                      <a:pt x="2940063" y="3313602"/>
                    </a:cubicBezTo>
                    <a:cubicBezTo>
                      <a:pt x="2940063" y="3566615"/>
                      <a:pt x="2738990" y="3772450"/>
                      <a:pt x="2491816" y="3772450"/>
                    </a:cubicBezTo>
                    <a:close/>
                    <a:moveTo>
                      <a:pt x="4030475" y="2799148"/>
                    </a:moveTo>
                    <a:cubicBezTo>
                      <a:pt x="4244483" y="2803234"/>
                      <a:pt x="4473074" y="2954643"/>
                      <a:pt x="4509011" y="3276293"/>
                    </a:cubicBezTo>
                    <a:cubicBezTo>
                      <a:pt x="4477589" y="3261901"/>
                      <a:pt x="4457500" y="3240984"/>
                      <a:pt x="4435612" y="3218209"/>
                    </a:cubicBezTo>
                    <a:cubicBezTo>
                      <a:pt x="4394321" y="3175233"/>
                      <a:pt x="4337781" y="3116359"/>
                      <a:pt x="4221080" y="3147020"/>
                    </a:cubicBezTo>
                    <a:cubicBezTo>
                      <a:pt x="4191800" y="3154678"/>
                      <a:pt x="4166988" y="3161412"/>
                      <a:pt x="4145556" y="3167241"/>
                    </a:cubicBezTo>
                    <a:cubicBezTo>
                      <a:pt x="4085015" y="3183701"/>
                      <a:pt x="4054612" y="3191949"/>
                      <a:pt x="4030475" y="3191949"/>
                    </a:cubicBezTo>
                    <a:cubicBezTo>
                      <a:pt x="4006339" y="3191949"/>
                      <a:pt x="3975935" y="3183691"/>
                      <a:pt x="3915385" y="3167232"/>
                    </a:cubicBezTo>
                    <a:cubicBezTo>
                      <a:pt x="3893953" y="3161412"/>
                      <a:pt x="3869150" y="3154668"/>
                      <a:pt x="3839985" y="3147048"/>
                    </a:cubicBezTo>
                    <a:cubicBezTo>
                      <a:pt x="3723370" y="3116359"/>
                      <a:pt x="3666782" y="3175195"/>
                      <a:pt x="3625482" y="3218152"/>
                    </a:cubicBezTo>
                    <a:cubicBezTo>
                      <a:pt x="3603546" y="3240965"/>
                      <a:pt x="3583419" y="3261901"/>
                      <a:pt x="3551930" y="3276312"/>
                    </a:cubicBezTo>
                    <a:cubicBezTo>
                      <a:pt x="3587877" y="2954662"/>
                      <a:pt x="3816477" y="2803243"/>
                      <a:pt x="4030475" y="2799148"/>
                    </a:cubicBezTo>
                    <a:close/>
                    <a:moveTo>
                      <a:pt x="3547072" y="3539592"/>
                    </a:moveTo>
                    <a:lnTo>
                      <a:pt x="3547072" y="3427626"/>
                    </a:lnTo>
                    <a:cubicBezTo>
                      <a:pt x="3643618" y="3405185"/>
                      <a:pt x="3693528" y="3353531"/>
                      <a:pt x="3728485" y="3317174"/>
                    </a:cubicBezTo>
                    <a:cubicBezTo>
                      <a:pt x="3763670" y="3280579"/>
                      <a:pt x="3768185" y="3275893"/>
                      <a:pt x="3803752" y="3285246"/>
                    </a:cubicBezTo>
                    <a:cubicBezTo>
                      <a:pt x="3832508" y="3292762"/>
                      <a:pt x="3856873" y="3299382"/>
                      <a:pt x="3877923" y="3305106"/>
                    </a:cubicBezTo>
                    <a:cubicBezTo>
                      <a:pt x="3948436" y="3324261"/>
                      <a:pt x="3987279" y="3334815"/>
                      <a:pt x="4030485" y="3334815"/>
                    </a:cubicBezTo>
                    <a:cubicBezTo>
                      <a:pt x="4073690" y="3334815"/>
                      <a:pt x="4112524" y="3324261"/>
                      <a:pt x="4183028" y="3305106"/>
                    </a:cubicBezTo>
                    <a:cubicBezTo>
                      <a:pt x="4204088" y="3299382"/>
                      <a:pt x="4228462" y="3292762"/>
                      <a:pt x="4257304" y="3285218"/>
                    </a:cubicBezTo>
                    <a:cubicBezTo>
                      <a:pt x="4292908" y="3275874"/>
                      <a:pt x="4297433" y="3280570"/>
                      <a:pt x="4332599" y="3317184"/>
                    </a:cubicBezTo>
                    <a:cubicBezTo>
                      <a:pt x="4367527" y="3353541"/>
                      <a:pt x="4417381" y="3405185"/>
                      <a:pt x="4513898" y="3427617"/>
                    </a:cubicBezTo>
                    <a:lnTo>
                      <a:pt x="4513898" y="3539583"/>
                    </a:lnTo>
                    <a:cubicBezTo>
                      <a:pt x="4513898" y="3719796"/>
                      <a:pt x="4341181" y="3943319"/>
                      <a:pt x="4144347" y="4017890"/>
                    </a:cubicBezTo>
                    <a:cubicBezTo>
                      <a:pt x="4060251" y="4049656"/>
                      <a:pt x="4000757" y="4049666"/>
                      <a:pt x="3916918" y="4017900"/>
                    </a:cubicBezTo>
                    <a:cubicBezTo>
                      <a:pt x="3719894" y="3943348"/>
                      <a:pt x="3547072" y="3719834"/>
                      <a:pt x="3547072" y="3539592"/>
                    </a:cubicBezTo>
                    <a:close/>
                    <a:moveTo>
                      <a:pt x="4069128" y="4366620"/>
                    </a:moveTo>
                    <a:cubicBezTo>
                      <a:pt x="4068270" y="4367134"/>
                      <a:pt x="4067423" y="4367658"/>
                      <a:pt x="4066594" y="4368211"/>
                    </a:cubicBezTo>
                    <a:cubicBezTo>
                      <a:pt x="4031876" y="4391051"/>
                      <a:pt x="4029189" y="4391051"/>
                      <a:pt x="3994737" y="4368296"/>
                    </a:cubicBezTo>
                    <a:cubicBezTo>
                      <a:pt x="3993861" y="4367715"/>
                      <a:pt x="3992966" y="4367153"/>
                      <a:pt x="3992070" y="4366620"/>
                    </a:cubicBezTo>
                    <a:lnTo>
                      <a:pt x="3777882" y="4238337"/>
                    </a:lnTo>
                    <a:cubicBezTo>
                      <a:pt x="3813067" y="4213210"/>
                      <a:pt x="3835708" y="4177415"/>
                      <a:pt x="3850853" y="4145306"/>
                    </a:cubicBezTo>
                    <a:cubicBezTo>
                      <a:pt x="3856006" y="4147421"/>
                      <a:pt x="3861140" y="4149583"/>
                      <a:pt x="3866321" y="4151545"/>
                    </a:cubicBezTo>
                    <a:cubicBezTo>
                      <a:pt x="3924595" y="4173615"/>
                      <a:pt x="3977526" y="4184654"/>
                      <a:pt x="4030494" y="4184654"/>
                    </a:cubicBezTo>
                    <a:cubicBezTo>
                      <a:pt x="4083453" y="4184654"/>
                      <a:pt x="4136469" y="4173615"/>
                      <a:pt x="4194896" y="4151545"/>
                    </a:cubicBezTo>
                    <a:cubicBezTo>
                      <a:pt x="4200030" y="4149602"/>
                      <a:pt x="4205116" y="4147459"/>
                      <a:pt x="4210222" y="4145364"/>
                    </a:cubicBezTo>
                    <a:cubicBezTo>
                      <a:pt x="4225395" y="4177463"/>
                      <a:pt x="4248055" y="4213239"/>
                      <a:pt x="4283164" y="4238347"/>
                    </a:cubicBezTo>
                    <a:close/>
                  </a:path>
                </a:pathLst>
              </a:custGeom>
              <a:grpFill/>
              <a:ln w="9525" cap="flat">
                <a:noFill/>
                <a:prstDash val="solid"/>
                <a:miter/>
              </a:ln>
            </p:spPr>
            <p:txBody>
              <a:bodyPr rtlCol="0" anchor="ctr"/>
              <a:lstStyle/>
              <a:p>
                <a:endParaRPr lang="en-ID"/>
              </a:p>
            </p:txBody>
          </p:sp>
        </p:grpSp>
        <p:pic>
          <p:nvPicPr>
            <p:cNvPr id="30" name="Picture Placeholder 238">
              <a:extLst>
                <a:ext uri="{FF2B5EF4-FFF2-40B4-BE49-F238E27FC236}">
                  <a16:creationId xmlns:a16="http://schemas.microsoft.com/office/drawing/2014/main" id="{4D12B79D-1B99-18F9-3615-FDF2A0AACDF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4887979" y="1263277"/>
              <a:ext cx="905197" cy="905283"/>
            </a:xfrm>
            <a:prstGeom prst="ellipse">
              <a:avLst/>
            </a:prstGeom>
          </p:spPr>
        </p:pic>
        <p:pic>
          <p:nvPicPr>
            <p:cNvPr id="31" name="Picture Placeholder 240">
              <a:extLst>
                <a:ext uri="{FF2B5EF4-FFF2-40B4-BE49-F238E27FC236}">
                  <a16:creationId xmlns:a16="http://schemas.microsoft.com/office/drawing/2014/main" id="{691796D9-05D6-F3C9-8CA4-489127AA4B52}"/>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4032235" y="2329795"/>
              <a:ext cx="905199" cy="905284"/>
            </a:xfrm>
            <a:prstGeom prst="ellipse">
              <a:avLst/>
            </a:prstGeom>
          </p:spPr>
        </p:pic>
        <p:pic>
          <p:nvPicPr>
            <p:cNvPr id="35" name="Picture Placeholder 244">
              <a:extLst>
                <a:ext uri="{FF2B5EF4-FFF2-40B4-BE49-F238E27FC236}">
                  <a16:creationId xmlns:a16="http://schemas.microsoft.com/office/drawing/2014/main" id="{2BE271E2-3BE3-3E51-D9B4-E96EC3A02F4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rot="21101320">
              <a:off x="4374710" y="3637093"/>
              <a:ext cx="905198" cy="905284"/>
            </a:xfrm>
            <a:prstGeom prst="ellipse">
              <a:avLst/>
            </a:prstGeom>
          </p:spPr>
        </p:pic>
        <p:pic>
          <p:nvPicPr>
            <p:cNvPr id="36" name="Picture Placeholder 250">
              <a:extLst>
                <a:ext uri="{FF2B5EF4-FFF2-40B4-BE49-F238E27FC236}">
                  <a16:creationId xmlns:a16="http://schemas.microsoft.com/office/drawing/2014/main" id="{B4760630-5639-4A9F-999D-60A74A387F3C}"/>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6425246" y="1207633"/>
              <a:ext cx="960836" cy="960927"/>
            </a:xfrm>
            <a:prstGeom prst="ellipse">
              <a:avLst/>
            </a:prstGeom>
          </p:spPr>
        </p:pic>
        <p:pic>
          <p:nvPicPr>
            <p:cNvPr id="37" name="Picture Placeholder 252">
              <a:extLst>
                <a:ext uri="{FF2B5EF4-FFF2-40B4-BE49-F238E27FC236}">
                  <a16:creationId xmlns:a16="http://schemas.microsoft.com/office/drawing/2014/main" id="{ACABD9D6-94D2-5D33-B783-8F063C5483F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5936756" y="4099644"/>
              <a:ext cx="905197" cy="905283"/>
            </a:xfrm>
            <a:prstGeom prst="ellipse">
              <a:avLst/>
            </a:prstGeom>
          </p:spPr>
        </p:pic>
        <p:sp>
          <p:nvSpPr>
            <p:cNvPr id="38" name="Rectangle 37">
              <a:extLst>
                <a:ext uri="{FF2B5EF4-FFF2-40B4-BE49-F238E27FC236}">
                  <a16:creationId xmlns:a16="http://schemas.microsoft.com/office/drawing/2014/main" id="{86DD490E-86E5-1DDA-88C6-D603A04D0326}"/>
                </a:ext>
              </a:extLst>
            </p:cNvPr>
            <p:cNvSpPr/>
            <p:nvPr/>
          </p:nvSpPr>
          <p:spPr>
            <a:xfrm>
              <a:off x="3622796" y="1490952"/>
              <a:ext cx="1207201" cy="16629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4">
                      <a:lumMod val="50000"/>
                    </a:schemeClr>
                  </a:solidFill>
                  <a:latin typeface="+mj-lt"/>
                </a:rPr>
                <a:t>Balakrishna</a:t>
              </a:r>
              <a:endParaRPr lang="en-US" sz="1400" b="1" i="0" u="none" strike="noStrike" kern="1200" cap="none" spc="0" normalizeH="0" baseline="0" noProof="0" dirty="0">
                <a:ln>
                  <a:noFill/>
                </a:ln>
                <a:solidFill>
                  <a:schemeClr val="accent4">
                    <a:lumMod val="50000"/>
                  </a:schemeClr>
                </a:solidFill>
                <a:effectLst/>
                <a:uLnTx/>
                <a:uFillTx/>
                <a:latin typeface="+mj-lt"/>
                <a:cs typeface="Segoe UI Bold"/>
              </a:endParaRPr>
            </a:p>
          </p:txBody>
        </p:sp>
        <p:sp>
          <p:nvSpPr>
            <p:cNvPr id="39" name="Rectangle 38">
              <a:extLst>
                <a:ext uri="{FF2B5EF4-FFF2-40B4-BE49-F238E27FC236}">
                  <a16:creationId xmlns:a16="http://schemas.microsoft.com/office/drawing/2014/main" id="{72A6F6C7-0652-B5EA-9B13-929203ED86F2}"/>
                </a:ext>
              </a:extLst>
            </p:cNvPr>
            <p:cNvSpPr/>
            <p:nvPr/>
          </p:nvSpPr>
          <p:spPr>
            <a:xfrm>
              <a:off x="7431626" y="1435753"/>
              <a:ext cx="1219642" cy="16629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4">
                      <a:lumMod val="50000"/>
                    </a:schemeClr>
                  </a:solidFill>
                  <a:latin typeface="+mj-lt"/>
                </a:rPr>
                <a:t>Anantha Raja</a:t>
              </a:r>
              <a:endParaRPr lang="en-US" sz="1400" b="1" dirty="0">
                <a:solidFill>
                  <a:schemeClr val="accent4">
                    <a:lumMod val="50000"/>
                  </a:schemeClr>
                </a:solidFill>
                <a:latin typeface="+mj-lt"/>
                <a:cs typeface="Segoe UI Bold"/>
              </a:endParaRPr>
            </a:p>
          </p:txBody>
        </p:sp>
        <p:sp>
          <p:nvSpPr>
            <p:cNvPr id="40" name="Rectangle 39">
              <a:extLst>
                <a:ext uri="{FF2B5EF4-FFF2-40B4-BE49-F238E27FC236}">
                  <a16:creationId xmlns:a16="http://schemas.microsoft.com/office/drawing/2014/main" id="{CC503CAD-3C5B-71D0-6F2F-75737A09DB2E}"/>
                </a:ext>
              </a:extLst>
            </p:cNvPr>
            <p:cNvSpPr/>
            <p:nvPr/>
          </p:nvSpPr>
          <p:spPr>
            <a:xfrm>
              <a:off x="6128101" y="5016190"/>
              <a:ext cx="1207201" cy="166292"/>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4">
                      <a:lumMod val="50000"/>
                    </a:schemeClr>
                  </a:solidFill>
                  <a:effectLst/>
                  <a:uLnTx/>
                  <a:uFillTx/>
                  <a:latin typeface="+mj-lt"/>
                  <a:ea typeface="+mn-ea"/>
                  <a:cs typeface="+mn-cs"/>
                </a:rPr>
                <a:t>Arun GR</a:t>
              </a:r>
              <a:endParaRPr lang="en-US" sz="1400" b="1" i="0" u="none" strike="noStrike" kern="1200" cap="none" spc="0" normalizeH="0" baseline="0" noProof="0">
                <a:ln>
                  <a:noFill/>
                </a:ln>
                <a:solidFill>
                  <a:schemeClr val="accent4">
                    <a:lumMod val="50000"/>
                  </a:schemeClr>
                </a:solidFill>
                <a:effectLst/>
                <a:uLnTx/>
                <a:uFillTx/>
                <a:latin typeface="+mj-lt"/>
                <a:cs typeface="Segoe UI Bold"/>
              </a:endParaRPr>
            </a:p>
          </p:txBody>
        </p:sp>
        <p:sp>
          <p:nvSpPr>
            <p:cNvPr id="54" name="Rectangle 53">
              <a:extLst>
                <a:ext uri="{FF2B5EF4-FFF2-40B4-BE49-F238E27FC236}">
                  <a16:creationId xmlns:a16="http://schemas.microsoft.com/office/drawing/2014/main" id="{5E1480EC-6889-D2B7-893D-7A759B84870A}"/>
                </a:ext>
              </a:extLst>
            </p:cNvPr>
            <p:cNvSpPr/>
            <p:nvPr/>
          </p:nvSpPr>
          <p:spPr>
            <a:xfrm>
              <a:off x="3011700" y="2651768"/>
              <a:ext cx="996049" cy="16629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4">
                      <a:lumMod val="50000"/>
                    </a:schemeClr>
                  </a:solidFill>
                  <a:latin typeface="+mj-lt"/>
                </a:rPr>
                <a:t>Karthiga</a:t>
              </a:r>
              <a:endParaRPr lang="en-US" sz="1400" b="1" dirty="0">
                <a:solidFill>
                  <a:schemeClr val="accent4">
                    <a:lumMod val="50000"/>
                  </a:schemeClr>
                </a:solidFill>
                <a:latin typeface="+mj-lt"/>
                <a:cs typeface="Segoe UI Bold"/>
              </a:endParaRPr>
            </a:p>
          </p:txBody>
        </p:sp>
        <p:sp>
          <p:nvSpPr>
            <p:cNvPr id="55" name="Rectangle 54">
              <a:extLst>
                <a:ext uri="{FF2B5EF4-FFF2-40B4-BE49-F238E27FC236}">
                  <a16:creationId xmlns:a16="http://schemas.microsoft.com/office/drawing/2014/main" id="{458B8D81-2C1A-59C6-349A-A1C4CDB95391}"/>
                </a:ext>
              </a:extLst>
            </p:cNvPr>
            <p:cNvSpPr/>
            <p:nvPr/>
          </p:nvSpPr>
          <p:spPr>
            <a:xfrm>
              <a:off x="3081266" y="4045479"/>
              <a:ext cx="1207201" cy="16629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4">
                      <a:lumMod val="50000"/>
                    </a:schemeClr>
                  </a:solidFill>
                  <a:latin typeface="+mj-lt"/>
                </a:rPr>
                <a:t>M Imran</a:t>
              </a:r>
              <a:endParaRPr lang="en-US" sz="1400" b="1" i="0" u="none" strike="noStrike" kern="1200" cap="none" spc="0" normalizeH="0" baseline="0" noProof="0">
                <a:ln>
                  <a:noFill/>
                </a:ln>
                <a:solidFill>
                  <a:schemeClr val="accent4">
                    <a:lumMod val="50000"/>
                  </a:schemeClr>
                </a:solidFill>
                <a:effectLst/>
                <a:uLnTx/>
                <a:uFillTx/>
                <a:latin typeface="+mj-lt"/>
                <a:cs typeface="Segoe UI Bold"/>
              </a:endParaRPr>
            </a:p>
          </p:txBody>
        </p:sp>
        <p:pic>
          <p:nvPicPr>
            <p:cNvPr id="56" name="Picture Placeholder 252">
              <a:extLst>
                <a:ext uri="{FF2B5EF4-FFF2-40B4-BE49-F238E27FC236}">
                  <a16:creationId xmlns:a16="http://schemas.microsoft.com/office/drawing/2014/main" id="{F19E9C39-989F-442B-01F9-B02CCC474B38}"/>
                </a:ext>
              </a:extLst>
            </p:cNvPr>
            <p:cNvPicPr>
              <a:picLocks noChangeAspect="1"/>
            </p:cNvPicPr>
            <p:nvPr/>
          </p:nvPicPr>
          <p:blipFill>
            <a:blip r:embed="rId12"/>
            <a:srcRect t="12500" b="12500"/>
            <a:stretch/>
          </p:blipFill>
          <p:spPr>
            <a:xfrm>
              <a:off x="7368955" y="2329795"/>
              <a:ext cx="905197" cy="905283"/>
            </a:xfrm>
            <a:prstGeom prst="ellipse">
              <a:avLst/>
            </a:prstGeom>
          </p:spPr>
        </p:pic>
        <p:sp>
          <p:nvSpPr>
            <p:cNvPr id="57" name="Rectangle 56">
              <a:extLst>
                <a:ext uri="{FF2B5EF4-FFF2-40B4-BE49-F238E27FC236}">
                  <a16:creationId xmlns:a16="http://schemas.microsoft.com/office/drawing/2014/main" id="{570F092E-A4FF-0131-127C-4D241C725522}"/>
                </a:ext>
              </a:extLst>
            </p:cNvPr>
            <p:cNvSpPr/>
            <p:nvPr/>
          </p:nvSpPr>
          <p:spPr>
            <a:xfrm>
              <a:off x="8147894" y="3834104"/>
              <a:ext cx="1207201" cy="215444"/>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4">
                      <a:lumMod val="50000"/>
                    </a:schemeClr>
                  </a:solidFill>
                  <a:latin typeface="+mj-lt"/>
                </a:rPr>
                <a:t>Pranav</a:t>
              </a:r>
              <a:endParaRPr lang="en-US" sz="1400" b="1" i="0" u="none" strike="noStrike" kern="1200" cap="none" spc="0" normalizeH="0" baseline="0" noProof="0" dirty="0">
                <a:ln>
                  <a:noFill/>
                </a:ln>
                <a:solidFill>
                  <a:schemeClr val="accent4">
                    <a:lumMod val="50000"/>
                  </a:schemeClr>
                </a:solidFill>
                <a:effectLst/>
                <a:uLnTx/>
                <a:uFillTx/>
                <a:latin typeface="+mj-lt"/>
                <a:cs typeface="Segoe UI Bold"/>
              </a:endParaRPr>
            </a:p>
          </p:txBody>
        </p:sp>
        <p:pic>
          <p:nvPicPr>
            <p:cNvPr id="58" name="Picture Placeholder 252" descr="A picture containing person, outdoor, water, person&#10;&#10;Description automatically generated">
              <a:extLst>
                <a:ext uri="{FF2B5EF4-FFF2-40B4-BE49-F238E27FC236}">
                  <a16:creationId xmlns:a16="http://schemas.microsoft.com/office/drawing/2014/main" id="{AC778D7B-46A3-2E7C-5FB3-BD2AEDC7376A}"/>
                </a:ext>
              </a:extLst>
            </p:cNvPr>
            <p:cNvPicPr>
              <a:picLocks noChangeAspect="1"/>
            </p:cNvPicPr>
            <p:nvPr/>
          </p:nvPicPr>
          <p:blipFill>
            <a:blip r:embed="rId13"/>
            <a:srcRect t="12500" b="12500"/>
            <a:stretch/>
          </p:blipFill>
          <p:spPr>
            <a:xfrm>
              <a:off x="7095463" y="3637396"/>
              <a:ext cx="905197" cy="905283"/>
            </a:xfrm>
            <a:prstGeom prst="ellipse">
              <a:avLst/>
            </a:prstGeom>
          </p:spPr>
        </p:pic>
        <p:sp>
          <p:nvSpPr>
            <p:cNvPr id="62" name="Rectangle 61">
              <a:extLst>
                <a:ext uri="{FF2B5EF4-FFF2-40B4-BE49-F238E27FC236}">
                  <a16:creationId xmlns:a16="http://schemas.microsoft.com/office/drawing/2014/main" id="{1D5DF331-7612-B069-17F3-55ACA9F398B1}"/>
                </a:ext>
              </a:extLst>
            </p:cNvPr>
            <p:cNvSpPr/>
            <p:nvPr/>
          </p:nvSpPr>
          <p:spPr>
            <a:xfrm>
              <a:off x="8427797" y="2544021"/>
              <a:ext cx="1207201" cy="215444"/>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4">
                      <a:lumMod val="50000"/>
                    </a:schemeClr>
                  </a:solidFill>
                  <a:latin typeface="+mj-lt"/>
                </a:rPr>
                <a:t>Bertila</a:t>
              </a:r>
              <a:endParaRPr lang="en-US" sz="1400" b="1" i="0" u="none" strike="noStrike" kern="1200" cap="none" spc="0" normalizeH="0" baseline="0" noProof="0" dirty="0">
                <a:ln>
                  <a:noFill/>
                </a:ln>
                <a:solidFill>
                  <a:schemeClr val="accent4">
                    <a:lumMod val="50000"/>
                  </a:schemeClr>
                </a:solidFill>
                <a:effectLst/>
                <a:uLnTx/>
                <a:uFillTx/>
                <a:latin typeface="+mj-lt"/>
                <a:cs typeface="Segoe UI Bold"/>
              </a:endParaRPr>
            </a:p>
          </p:txBody>
        </p:sp>
      </p:grpSp>
      <p:pic>
        <p:nvPicPr>
          <p:cNvPr id="3" name="Graphic 2" descr="Cheers outline">
            <a:extLst>
              <a:ext uri="{FF2B5EF4-FFF2-40B4-BE49-F238E27FC236}">
                <a16:creationId xmlns:a16="http://schemas.microsoft.com/office/drawing/2014/main" id="{515AE89D-A8FF-38BB-70D3-44080445896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2419" y="1104814"/>
            <a:ext cx="718530" cy="718530"/>
          </a:xfrm>
          <a:prstGeom prst="rect">
            <a:avLst/>
          </a:prstGeom>
        </p:spPr>
      </p:pic>
    </p:spTree>
    <p:extLst>
      <p:ext uri="{BB962C8B-B14F-4D97-AF65-F5344CB8AC3E}">
        <p14:creationId xmlns:p14="http://schemas.microsoft.com/office/powerpoint/2010/main" val="418678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Rounded Corners 209">
            <a:extLst>
              <a:ext uri="{FF2B5EF4-FFF2-40B4-BE49-F238E27FC236}">
                <a16:creationId xmlns:a16="http://schemas.microsoft.com/office/drawing/2014/main" id="{0AED0239-71D9-4E28-98FD-7DC105CA76DA}"/>
              </a:ext>
            </a:extLst>
          </p:cNvPr>
          <p:cNvSpPr/>
          <p:nvPr/>
        </p:nvSpPr>
        <p:spPr>
          <a:xfrm flipV="1">
            <a:off x="6200536" y="1304923"/>
            <a:ext cx="5616319" cy="5040311"/>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231" name="Rectangle: Top Corners Rounded 230">
            <a:extLst>
              <a:ext uri="{FF2B5EF4-FFF2-40B4-BE49-F238E27FC236}">
                <a16:creationId xmlns:a16="http://schemas.microsoft.com/office/drawing/2014/main" id="{1180AEBB-3522-4B42-975F-4093FE60D15B}"/>
              </a:ext>
            </a:extLst>
          </p:cNvPr>
          <p:cNvSpPr/>
          <p:nvPr/>
        </p:nvSpPr>
        <p:spPr>
          <a:xfrm rot="5400000" flipH="1" flipV="1">
            <a:off x="10567388" y="1855996"/>
            <a:ext cx="1750778" cy="1118978"/>
          </a:xfrm>
          <a:prstGeom prst="round2SameRect">
            <a:avLst>
              <a:gd name="adj1" fmla="val 15296"/>
              <a:gd name="adj2" fmla="val 0"/>
            </a:avLst>
          </a:prstGeom>
          <a:solidFill>
            <a:srgbClr val="621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Isosceles Triangle 231">
            <a:extLst>
              <a:ext uri="{FF2B5EF4-FFF2-40B4-BE49-F238E27FC236}">
                <a16:creationId xmlns:a16="http://schemas.microsoft.com/office/drawing/2014/main" id="{9AAAEEB1-2D88-47FF-AE8B-72792FBC5F8E}"/>
              </a:ext>
            </a:extLst>
          </p:cNvPr>
          <p:cNvSpPr/>
          <p:nvPr/>
        </p:nvSpPr>
        <p:spPr>
          <a:xfrm rot="5400000">
            <a:off x="11835193" y="3279220"/>
            <a:ext cx="154544" cy="17959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149A39-E838-4686-9591-5E51B9C57ACD}"/>
              </a:ext>
            </a:extLst>
          </p:cNvPr>
          <p:cNvSpPr>
            <a:spLocks noGrp="1"/>
          </p:cNvSpPr>
          <p:nvPr>
            <p:ph type="title"/>
          </p:nvPr>
        </p:nvSpPr>
        <p:spPr>
          <a:xfrm>
            <a:off x="403704" y="213172"/>
            <a:ext cx="11384593" cy="692919"/>
          </a:xfrm>
        </p:spPr>
        <p:txBody>
          <a:bodyPr lIns="0" tIns="0" rIns="0" bIns="0">
            <a:noAutofit/>
          </a:bodyPr>
          <a:lstStyle/>
          <a:p>
            <a:pPr>
              <a:lnSpc>
                <a:spcPct val="100000"/>
              </a:lnSpc>
            </a:pPr>
            <a:r>
              <a:rPr lang="en-US" sz="4400" dirty="0">
                <a:latin typeface="Century Gothic" panose="020B0502020202020204" pitchFamily="34" charset="0"/>
              </a:rPr>
              <a:t>Virgin Media-O2  </a:t>
            </a:r>
            <a:endParaRPr lang="en-ID" b="1" dirty="0">
              <a:cs typeface="Segoe UI" panose="020B0502040204020203" pitchFamily="34" charset="0"/>
            </a:endParaRPr>
          </a:p>
        </p:txBody>
      </p:sp>
      <p:sp>
        <p:nvSpPr>
          <p:cNvPr id="5" name="Slide Number Placeholder 4">
            <a:extLst>
              <a:ext uri="{FF2B5EF4-FFF2-40B4-BE49-F238E27FC236}">
                <a16:creationId xmlns:a16="http://schemas.microsoft.com/office/drawing/2014/main" id="{86624B1F-DC60-4966-8FB7-986A31AF1CD4}"/>
              </a:ext>
            </a:extLst>
          </p:cNvPr>
          <p:cNvSpPr>
            <a:spLocks noGrp="1"/>
          </p:cNvSpPr>
          <p:nvPr>
            <p:ph type="sldNum" sz="quarter" idx="12"/>
          </p:nvPr>
        </p:nvSpPr>
        <p:spPr>
          <a:xfrm>
            <a:off x="9077325" y="6356350"/>
            <a:ext cx="2743200" cy="365125"/>
          </a:xfrm>
        </p:spPr>
        <p:txBody>
          <a:bodyPr/>
          <a:lstStyle/>
          <a:p>
            <a:fld id="{48CDA4C5-FE92-47E7-B123-CF46462CBD5E}" type="slidenum">
              <a:rPr lang="en-ID" smtClean="0">
                <a:solidFill>
                  <a:srgbClr val="8F093E"/>
                </a:solidFill>
              </a:rPr>
              <a:t>3</a:t>
            </a:fld>
            <a:endParaRPr lang="en-ID" dirty="0">
              <a:solidFill>
                <a:srgbClr val="8F093E"/>
              </a:solidFill>
            </a:endParaRPr>
          </a:p>
        </p:txBody>
      </p:sp>
      <p:sp>
        <p:nvSpPr>
          <p:cNvPr id="39" name="Oval 38">
            <a:extLst>
              <a:ext uri="{FF2B5EF4-FFF2-40B4-BE49-F238E27FC236}">
                <a16:creationId xmlns:a16="http://schemas.microsoft.com/office/drawing/2014/main" id="{AF7014CB-5A0C-474D-8226-A85EBE18A413}"/>
              </a:ext>
            </a:extLst>
          </p:cNvPr>
          <p:cNvSpPr/>
          <p:nvPr/>
        </p:nvSpPr>
        <p:spPr>
          <a:xfrm>
            <a:off x="0" y="-415309"/>
            <a:ext cx="279918" cy="279918"/>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2207A8-F530-49DC-8E67-8A05885E7ED2}"/>
              </a:ext>
            </a:extLst>
          </p:cNvPr>
          <p:cNvSpPr/>
          <p:nvPr/>
        </p:nvSpPr>
        <p:spPr>
          <a:xfrm>
            <a:off x="333569" y="-415309"/>
            <a:ext cx="279918" cy="279918"/>
          </a:xfrm>
          <a:prstGeom prst="ellips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455382D-37E5-477C-AAC1-6A7151727EAB}"/>
              </a:ext>
            </a:extLst>
          </p:cNvPr>
          <p:cNvSpPr/>
          <p:nvPr/>
        </p:nvSpPr>
        <p:spPr>
          <a:xfrm>
            <a:off x="667138" y="-415309"/>
            <a:ext cx="279918" cy="279918"/>
          </a:xfrm>
          <a:prstGeom prst="ellips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CF48D4E-BB13-41E9-87D8-3A88C39E14E6}"/>
              </a:ext>
            </a:extLst>
          </p:cNvPr>
          <p:cNvSpPr/>
          <p:nvPr/>
        </p:nvSpPr>
        <p:spPr>
          <a:xfrm>
            <a:off x="1000708" y="-415309"/>
            <a:ext cx="279918" cy="279918"/>
          </a:xfrm>
          <a:prstGeom prst="ellipse">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D4E926-A20F-43B8-B26D-119173DF94B2}"/>
              </a:ext>
            </a:extLst>
          </p:cNvPr>
          <p:cNvSpPr/>
          <p:nvPr/>
        </p:nvSpPr>
        <p:spPr>
          <a:xfrm>
            <a:off x="1334278" y="-415309"/>
            <a:ext cx="279918" cy="279918"/>
          </a:xfrm>
          <a:prstGeom prst="ellipse">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Rounded Corners 184">
            <a:extLst>
              <a:ext uri="{FF2B5EF4-FFF2-40B4-BE49-F238E27FC236}">
                <a16:creationId xmlns:a16="http://schemas.microsoft.com/office/drawing/2014/main" id="{4FF9F9AE-3EE7-4DFC-91B5-3A0FF058DC0B}"/>
              </a:ext>
            </a:extLst>
          </p:cNvPr>
          <p:cNvSpPr/>
          <p:nvPr/>
        </p:nvSpPr>
        <p:spPr>
          <a:xfrm flipV="1">
            <a:off x="375147" y="1304923"/>
            <a:ext cx="5616319" cy="5040311"/>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latin typeface="Segoe UI" panose="020B0502040204020203" pitchFamily="34" charset="0"/>
              <a:cs typeface="Segoe UI" panose="020B0502040204020203" pitchFamily="34" charset="0"/>
            </a:endParaRPr>
          </a:p>
        </p:txBody>
      </p:sp>
      <p:sp>
        <p:nvSpPr>
          <p:cNvPr id="96" name="Rectangle: Top Corners Rounded 95">
            <a:extLst>
              <a:ext uri="{FF2B5EF4-FFF2-40B4-BE49-F238E27FC236}">
                <a16:creationId xmlns:a16="http://schemas.microsoft.com/office/drawing/2014/main" id="{A1CB95B5-9EB1-42A3-AC0B-857A2B0E5BFC}"/>
              </a:ext>
            </a:extLst>
          </p:cNvPr>
          <p:cNvSpPr/>
          <p:nvPr/>
        </p:nvSpPr>
        <p:spPr>
          <a:xfrm rot="16200000" flipV="1">
            <a:off x="-111753" y="4440849"/>
            <a:ext cx="1750778" cy="1118978"/>
          </a:xfrm>
          <a:prstGeom prst="round2SameRect">
            <a:avLst>
              <a:gd name="adj1" fmla="val 15296"/>
              <a:gd name="adj2" fmla="val 0"/>
            </a:avLst>
          </a:prstGeom>
          <a:solidFill>
            <a:srgbClr val="B90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1F5BD74D-6B89-4476-B82E-740BFCC4939E}"/>
              </a:ext>
            </a:extLst>
          </p:cNvPr>
          <p:cNvSpPr/>
          <p:nvPr/>
        </p:nvSpPr>
        <p:spPr>
          <a:xfrm rot="16200000" flipH="1">
            <a:off x="216676" y="5864073"/>
            <a:ext cx="154544" cy="17959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4" name="Straight Connector 203">
            <a:extLst>
              <a:ext uri="{FF2B5EF4-FFF2-40B4-BE49-F238E27FC236}">
                <a16:creationId xmlns:a16="http://schemas.microsoft.com/office/drawing/2014/main" id="{3C2BFD6F-4A9C-406A-B56B-2251EC6215E1}"/>
              </a:ext>
            </a:extLst>
          </p:cNvPr>
          <p:cNvCxnSpPr>
            <a:cxnSpLocks/>
          </p:cNvCxnSpPr>
          <p:nvPr/>
        </p:nvCxnSpPr>
        <p:spPr>
          <a:xfrm>
            <a:off x="3857666" y="2339094"/>
            <a:ext cx="2133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69BAEE30-AEFC-442F-BF83-0C98C544545F}"/>
              </a:ext>
            </a:extLst>
          </p:cNvPr>
          <p:cNvGrpSpPr/>
          <p:nvPr/>
        </p:nvGrpSpPr>
        <p:grpSpPr>
          <a:xfrm>
            <a:off x="565608" y="2100529"/>
            <a:ext cx="142518" cy="143604"/>
            <a:chOff x="7021513" y="2890838"/>
            <a:chExt cx="346076" cy="349250"/>
          </a:xfrm>
        </p:grpSpPr>
        <p:sp>
          <p:nvSpPr>
            <p:cNvPr id="206" name="Freeform 12">
              <a:extLst>
                <a:ext uri="{FF2B5EF4-FFF2-40B4-BE49-F238E27FC236}">
                  <a16:creationId xmlns:a16="http://schemas.microsoft.com/office/drawing/2014/main" id="{44ACF94A-53BC-4C9F-B37D-270EF4CEFB41}"/>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7" name="Freeform 13">
              <a:extLst>
                <a:ext uri="{FF2B5EF4-FFF2-40B4-BE49-F238E27FC236}">
                  <a16:creationId xmlns:a16="http://schemas.microsoft.com/office/drawing/2014/main" id="{AA222427-E7DF-48D5-B614-3F39ACAE7F35}"/>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50" name="Group 249">
            <a:extLst>
              <a:ext uri="{FF2B5EF4-FFF2-40B4-BE49-F238E27FC236}">
                <a16:creationId xmlns:a16="http://schemas.microsoft.com/office/drawing/2014/main" id="{E4D08F18-08EA-4783-A54B-91895F0E066D}"/>
              </a:ext>
            </a:extLst>
          </p:cNvPr>
          <p:cNvGrpSpPr/>
          <p:nvPr/>
        </p:nvGrpSpPr>
        <p:grpSpPr>
          <a:xfrm>
            <a:off x="11254365" y="1895667"/>
            <a:ext cx="355690" cy="369111"/>
            <a:chOff x="4870450" y="2890838"/>
            <a:chExt cx="336551" cy="349250"/>
          </a:xfrm>
        </p:grpSpPr>
        <p:sp>
          <p:nvSpPr>
            <p:cNvPr id="251" name="Freeform 10">
              <a:extLst>
                <a:ext uri="{FF2B5EF4-FFF2-40B4-BE49-F238E27FC236}">
                  <a16:creationId xmlns:a16="http://schemas.microsoft.com/office/drawing/2014/main" id="{5AC14649-9E4D-4433-90E7-75435EF3295D}"/>
                </a:ext>
              </a:extLst>
            </p:cNvPr>
            <p:cNvSpPr>
              <a:spLocks/>
            </p:cNvSpPr>
            <p:nvPr/>
          </p:nvSpPr>
          <p:spPr bwMode="auto">
            <a:xfrm>
              <a:off x="4870450" y="2890838"/>
              <a:ext cx="239713" cy="319088"/>
            </a:xfrm>
            <a:custGeom>
              <a:avLst/>
              <a:gdLst>
                <a:gd name="T0" fmla="*/ 64 w 64"/>
                <a:gd name="T1" fmla="*/ 84 h 84"/>
                <a:gd name="T2" fmla="*/ 6 w 64"/>
                <a:gd name="T3" fmla="*/ 84 h 84"/>
                <a:gd name="T4" fmla="*/ 0 w 64"/>
                <a:gd name="T5" fmla="*/ 78 h 84"/>
                <a:gd name="T6" fmla="*/ 0 w 64"/>
                <a:gd name="T7" fmla="*/ 6 h 84"/>
                <a:gd name="T8" fmla="*/ 6 w 64"/>
                <a:gd name="T9" fmla="*/ 0 h 84"/>
                <a:gd name="T10" fmla="*/ 58 w 64"/>
                <a:gd name="T11" fmla="*/ 0 h 84"/>
                <a:gd name="T12" fmla="*/ 64 w 64"/>
                <a:gd name="T13" fmla="*/ 6 h 84"/>
                <a:gd name="T14" fmla="*/ 64 w 64"/>
                <a:gd name="T15" fmla="*/ 6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64" y="84"/>
                  </a:moveTo>
                  <a:cubicBezTo>
                    <a:pt x="6" y="84"/>
                    <a:pt x="6" y="84"/>
                    <a:pt x="6" y="84"/>
                  </a:cubicBezTo>
                  <a:cubicBezTo>
                    <a:pt x="3" y="84"/>
                    <a:pt x="0" y="81"/>
                    <a:pt x="0" y="78"/>
                  </a:cubicBezTo>
                  <a:cubicBezTo>
                    <a:pt x="0" y="6"/>
                    <a:pt x="0" y="6"/>
                    <a:pt x="0" y="6"/>
                  </a:cubicBezTo>
                  <a:cubicBezTo>
                    <a:pt x="0" y="3"/>
                    <a:pt x="3" y="0"/>
                    <a:pt x="6" y="0"/>
                  </a:cubicBezTo>
                  <a:cubicBezTo>
                    <a:pt x="58" y="0"/>
                    <a:pt x="58" y="0"/>
                    <a:pt x="58" y="0"/>
                  </a:cubicBezTo>
                  <a:cubicBezTo>
                    <a:pt x="61" y="0"/>
                    <a:pt x="64" y="3"/>
                    <a:pt x="64" y="6"/>
                  </a:cubicBezTo>
                  <a:cubicBezTo>
                    <a:pt x="64" y="60"/>
                    <a:pt x="64" y="60"/>
                    <a:pt x="64" y="60"/>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2" name="Freeform 11">
              <a:extLst>
                <a:ext uri="{FF2B5EF4-FFF2-40B4-BE49-F238E27FC236}">
                  <a16:creationId xmlns:a16="http://schemas.microsoft.com/office/drawing/2014/main" id="{540F7A1A-F07C-48B8-9E8E-FCC68BD9C4B3}"/>
                </a:ext>
              </a:extLst>
            </p:cNvPr>
            <p:cNvSpPr>
              <a:spLocks/>
            </p:cNvSpPr>
            <p:nvPr/>
          </p:nvSpPr>
          <p:spPr bwMode="auto">
            <a:xfrm>
              <a:off x="4899025" y="2921000"/>
              <a:ext cx="188913" cy="227013"/>
            </a:xfrm>
            <a:custGeom>
              <a:avLst/>
              <a:gdLst>
                <a:gd name="T0" fmla="*/ 119 w 119"/>
                <a:gd name="T1" fmla="*/ 143 h 143"/>
                <a:gd name="T2" fmla="*/ 0 w 119"/>
                <a:gd name="T3" fmla="*/ 143 h 143"/>
                <a:gd name="T4" fmla="*/ 0 w 119"/>
                <a:gd name="T5" fmla="*/ 0 h 143"/>
                <a:gd name="T6" fmla="*/ 114 w 119"/>
                <a:gd name="T7" fmla="*/ 0 h 143"/>
                <a:gd name="T8" fmla="*/ 114 w 119"/>
                <a:gd name="T9" fmla="*/ 110 h 143"/>
              </a:gdLst>
              <a:ahLst/>
              <a:cxnLst>
                <a:cxn ang="0">
                  <a:pos x="T0" y="T1"/>
                </a:cxn>
                <a:cxn ang="0">
                  <a:pos x="T2" y="T3"/>
                </a:cxn>
                <a:cxn ang="0">
                  <a:pos x="T4" y="T5"/>
                </a:cxn>
                <a:cxn ang="0">
                  <a:pos x="T6" y="T7"/>
                </a:cxn>
                <a:cxn ang="0">
                  <a:pos x="T8" y="T9"/>
                </a:cxn>
              </a:cxnLst>
              <a:rect l="0" t="0" r="r" b="b"/>
              <a:pathLst>
                <a:path w="119" h="143">
                  <a:moveTo>
                    <a:pt x="119" y="143"/>
                  </a:moveTo>
                  <a:lnTo>
                    <a:pt x="0" y="143"/>
                  </a:lnTo>
                  <a:lnTo>
                    <a:pt x="0" y="0"/>
                  </a:lnTo>
                  <a:lnTo>
                    <a:pt x="114" y="0"/>
                  </a:lnTo>
                  <a:lnTo>
                    <a:pt x="114" y="1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3" name="Freeform 12">
              <a:extLst>
                <a:ext uri="{FF2B5EF4-FFF2-40B4-BE49-F238E27FC236}">
                  <a16:creationId xmlns:a16="http://schemas.microsoft.com/office/drawing/2014/main" id="{74C19F04-F7D6-4963-ACAF-1B7D270B66B7}"/>
                </a:ext>
              </a:extLst>
            </p:cNvPr>
            <p:cNvSpPr>
              <a:spLocks/>
            </p:cNvSpPr>
            <p:nvPr/>
          </p:nvSpPr>
          <p:spPr bwMode="auto">
            <a:xfrm>
              <a:off x="5110163" y="3035300"/>
              <a:ext cx="96838" cy="204788"/>
            </a:xfrm>
            <a:custGeom>
              <a:avLst/>
              <a:gdLst>
                <a:gd name="T0" fmla="*/ 26 w 26"/>
                <a:gd name="T1" fmla="*/ 54 h 54"/>
                <a:gd name="T2" fmla="*/ 14 w 26"/>
                <a:gd name="T3" fmla="*/ 38 h 54"/>
                <a:gd name="T4" fmla="*/ 14 w 26"/>
                <a:gd name="T5" fmla="*/ 20 h 54"/>
                <a:gd name="T6" fmla="*/ 0 w 26"/>
                <a:gd name="T7" fmla="*/ 0 h 54"/>
              </a:gdLst>
              <a:ahLst/>
              <a:cxnLst>
                <a:cxn ang="0">
                  <a:pos x="T0" y="T1"/>
                </a:cxn>
                <a:cxn ang="0">
                  <a:pos x="T2" y="T3"/>
                </a:cxn>
                <a:cxn ang="0">
                  <a:pos x="T4" y="T5"/>
                </a:cxn>
                <a:cxn ang="0">
                  <a:pos x="T6" y="T7"/>
                </a:cxn>
              </a:cxnLst>
              <a:rect l="0" t="0" r="r" b="b"/>
              <a:pathLst>
                <a:path w="26" h="54">
                  <a:moveTo>
                    <a:pt x="26" y="54"/>
                  </a:moveTo>
                  <a:cubicBezTo>
                    <a:pt x="14" y="38"/>
                    <a:pt x="14" y="38"/>
                    <a:pt x="14" y="38"/>
                  </a:cubicBezTo>
                  <a:cubicBezTo>
                    <a:pt x="14" y="20"/>
                    <a:pt x="14" y="20"/>
                    <a:pt x="14" y="20"/>
                  </a:cubicBezTo>
                  <a:cubicBezTo>
                    <a:pt x="14" y="13"/>
                    <a:pt x="8" y="7"/>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4" name="Freeform 13">
              <a:extLst>
                <a:ext uri="{FF2B5EF4-FFF2-40B4-BE49-F238E27FC236}">
                  <a16:creationId xmlns:a16="http://schemas.microsoft.com/office/drawing/2014/main" id="{1E546E56-4B29-43F6-8392-2E1F6F541D45}"/>
                </a:ext>
              </a:extLst>
            </p:cNvPr>
            <p:cNvSpPr>
              <a:spLocks/>
            </p:cNvSpPr>
            <p:nvPr/>
          </p:nvSpPr>
          <p:spPr bwMode="auto">
            <a:xfrm>
              <a:off x="5060950" y="3090863"/>
              <a:ext cx="71438" cy="149225"/>
            </a:xfrm>
            <a:custGeom>
              <a:avLst/>
              <a:gdLst>
                <a:gd name="T0" fmla="*/ 17 w 19"/>
                <a:gd name="T1" fmla="*/ 11 h 39"/>
                <a:gd name="T2" fmla="*/ 8 w 19"/>
                <a:gd name="T3" fmla="*/ 2 h 39"/>
                <a:gd name="T4" fmla="*/ 2 w 19"/>
                <a:gd name="T5" fmla="*/ 2 h 39"/>
                <a:gd name="T6" fmla="*/ 2 w 19"/>
                <a:gd name="T7" fmla="*/ 8 h 39"/>
                <a:gd name="T8" fmla="*/ 11 w 19"/>
                <a:gd name="T9" fmla="*/ 21 h 39"/>
                <a:gd name="T10" fmla="*/ 11 w 19"/>
                <a:gd name="T11" fmla="*/ 25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7" y="11"/>
                  </a:moveTo>
                  <a:cubicBezTo>
                    <a:pt x="8" y="2"/>
                    <a:pt x="8" y="2"/>
                    <a:pt x="8" y="2"/>
                  </a:cubicBezTo>
                  <a:cubicBezTo>
                    <a:pt x="6" y="0"/>
                    <a:pt x="4" y="0"/>
                    <a:pt x="2" y="2"/>
                  </a:cubicBezTo>
                  <a:cubicBezTo>
                    <a:pt x="0" y="4"/>
                    <a:pt x="1" y="7"/>
                    <a:pt x="2" y="8"/>
                  </a:cubicBezTo>
                  <a:cubicBezTo>
                    <a:pt x="11" y="21"/>
                    <a:pt x="11" y="21"/>
                    <a:pt x="11" y="21"/>
                  </a:cubicBezTo>
                  <a:cubicBezTo>
                    <a:pt x="11" y="21"/>
                    <a:pt x="11" y="21"/>
                    <a:pt x="11" y="25"/>
                  </a:cubicBezTo>
                  <a:cubicBezTo>
                    <a:pt x="11" y="29"/>
                    <a:pt x="19" y="39"/>
                    <a:pt x="19" y="39"/>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5" name="Line 14">
              <a:extLst>
                <a:ext uri="{FF2B5EF4-FFF2-40B4-BE49-F238E27FC236}">
                  <a16:creationId xmlns:a16="http://schemas.microsoft.com/office/drawing/2014/main" id="{DF7FC7AA-60C9-4AE9-85C3-A1736DF8B37B}"/>
                </a:ext>
              </a:extLst>
            </p:cNvPr>
            <p:cNvSpPr>
              <a:spLocks noChangeShapeType="1"/>
            </p:cNvSpPr>
            <p:nvPr/>
          </p:nvSpPr>
          <p:spPr bwMode="auto">
            <a:xfrm>
              <a:off x="4953000" y="3178175"/>
              <a:ext cx="58738"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6" name="Oval 15">
              <a:extLst>
                <a:ext uri="{FF2B5EF4-FFF2-40B4-BE49-F238E27FC236}">
                  <a16:creationId xmlns:a16="http://schemas.microsoft.com/office/drawing/2014/main" id="{FBA13241-6FD3-4A94-8D51-5A482ED211AD}"/>
                </a:ext>
              </a:extLst>
            </p:cNvPr>
            <p:cNvSpPr>
              <a:spLocks noChangeArrowheads="1"/>
            </p:cNvSpPr>
            <p:nvPr/>
          </p:nvSpPr>
          <p:spPr bwMode="auto">
            <a:xfrm>
              <a:off x="4922838" y="3171825"/>
              <a:ext cx="14288" cy="14288"/>
            </a:xfrm>
            <a:prstGeom prst="ellipse">
              <a:avLst/>
            </a:pr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7" name="Oval 16">
              <a:extLst>
                <a:ext uri="{FF2B5EF4-FFF2-40B4-BE49-F238E27FC236}">
                  <a16:creationId xmlns:a16="http://schemas.microsoft.com/office/drawing/2014/main" id="{1D61170A-1C58-473B-B8C4-4256BD07365A}"/>
                </a:ext>
              </a:extLst>
            </p:cNvPr>
            <p:cNvSpPr>
              <a:spLocks noChangeArrowheads="1"/>
            </p:cNvSpPr>
            <p:nvPr/>
          </p:nvSpPr>
          <p:spPr bwMode="auto">
            <a:xfrm>
              <a:off x="5027613" y="3171825"/>
              <a:ext cx="14288" cy="14288"/>
            </a:xfrm>
            <a:prstGeom prst="ellipse">
              <a:avLst/>
            </a:prstGeom>
            <a:solidFill>
              <a:srgbClr val="000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58" name="Line 17">
              <a:extLst>
                <a:ext uri="{FF2B5EF4-FFF2-40B4-BE49-F238E27FC236}">
                  <a16:creationId xmlns:a16="http://schemas.microsoft.com/office/drawing/2014/main" id="{9B2F3465-59DC-4DBB-9F44-6076E9472BFD}"/>
                </a:ext>
              </a:extLst>
            </p:cNvPr>
            <p:cNvSpPr>
              <a:spLocks noChangeShapeType="1"/>
            </p:cNvSpPr>
            <p:nvPr/>
          </p:nvSpPr>
          <p:spPr bwMode="auto">
            <a:xfrm>
              <a:off x="4937125" y="3087688"/>
              <a:ext cx="10477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9" name="Line 18">
              <a:extLst>
                <a:ext uri="{FF2B5EF4-FFF2-40B4-BE49-F238E27FC236}">
                  <a16:creationId xmlns:a16="http://schemas.microsoft.com/office/drawing/2014/main" id="{2D570EA5-AD8F-4C65-9DEE-934470BD4629}"/>
                </a:ext>
              </a:extLst>
            </p:cNvPr>
            <p:cNvSpPr>
              <a:spLocks noChangeShapeType="1"/>
            </p:cNvSpPr>
            <p:nvPr/>
          </p:nvSpPr>
          <p:spPr bwMode="auto">
            <a:xfrm>
              <a:off x="4937125" y="3057525"/>
              <a:ext cx="10477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0" name="Line 19">
              <a:extLst>
                <a:ext uri="{FF2B5EF4-FFF2-40B4-BE49-F238E27FC236}">
                  <a16:creationId xmlns:a16="http://schemas.microsoft.com/office/drawing/2014/main" id="{9734D0AA-B887-4391-AD31-F8AC58F5AA69}"/>
                </a:ext>
              </a:extLst>
            </p:cNvPr>
            <p:cNvSpPr>
              <a:spLocks noChangeShapeType="1"/>
            </p:cNvSpPr>
            <p:nvPr/>
          </p:nvSpPr>
          <p:spPr bwMode="auto">
            <a:xfrm>
              <a:off x="4937125" y="3027363"/>
              <a:ext cx="10477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1" name="Line 20">
              <a:extLst>
                <a:ext uri="{FF2B5EF4-FFF2-40B4-BE49-F238E27FC236}">
                  <a16:creationId xmlns:a16="http://schemas.microsoft.com/office/drawing/2014/main" id="{A2F0F3D4-31B8-4F9E-AFED-AE67EC2E25E4}"/>
                </a:ext>
              </a:extLst>
            </p:cNvPr>
            <p:cNvSpPr>
              <a:spLocks noChangeShapeType="1"/>
            </p:cNvSpPr>
            <p:nvPr/>
          </p:nvSpPr>
          <p:spPr bwMode="auto">
            <a:xfrm>
              <a:off x="4937125" y="2997200"/>
              <a:ext cx="10477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2" name="Line 21">
              <a:extLst>
                <a:ext uri="{FF2B5EF4-FFF2-40B4-BE49-F238E27FC236}">
                  <a16:creationId xmlns:a16="http://schemas.microsoft.com/office/drawing/2014/main" id="{18C2AD7F-6FFA-4E5D-9006-B80A9033F94C}"/>
                </a:ext>
              </a:extLst>
            </p:cNvPr>
            <p:cNvSpPr>
              <a:spLocks noChangeShapeType="1"/>
            </p:cNvSpPr>
            <p:nvPr/>
          </p:nvSpPr>
          <p:spPr bwMode="auto">
            <a:xfrm>
              <a:off x="4937125" y="2967038"/>
              <a:ext cx="60325"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263" name="Group 262">
            <a:extLst>
              <a:ext uri="{FF2B5EF4-FFF2-40B4-BE49-F238E27FC236}">
                <a16:creationId xmlns:a16="http://schemas.microsoft.com/office/drawing/2014/main" id="{693EAF6E-D819-4434-B169-0F5937820F39}"/>
              </a:ext>
            </a:extLst>
          </p:cNvPr>
          <p:cNvGrpSpPr/>
          <p:nvPr/>
        </p:nvGrpSpPr>
        <p:grpSpPr>
          <a:xfrm>
            <a:off x="599714" y="4482197"/>
            <a:ext cx="348979" cy="367434"/>
            <a:chOff x="4870450" y="3619500"/>
            <a:chExt cx="330201" cy="347663"/>
          </a:xfrm>
        </p:grpSpPr>
        <p:sp>
          <p:nvSpPr>
            <p:cNvPr id="264" name="Freeform 113">
              <a:extLst>
                <a:ext uri="{FF2B5EF4-FFF2-40B4-BE49-F238E27FC236}">
                  <a16:creationId xmlns:a16="http://schemas.microsoft.com/office/drawing/2014/main" id="{A534D685-67F9-4854-BA34-6D3A101AAABE}"/>
                </a:ext>
              </a:extLst>
            </p:cNvPr>
            <p:cNvSpPr>
              <a:spLocks/>
            </p:cNvSpPr>
            <p:nvPr/>
          </p:nvSpPr>
          <p:spPr bwMode="auto">
            <a:xfrm>
              <a:off x="4945063" y="3694113"/>
              <a:ext cx="255588" cy="242888"/>
            </a:xfrm>
            <a:custGeom>
              <a:avLst/>
              <a:gdLst>
                <a:gd name="T0" fmla="*/ 68 w 68"/>
                <a:gd name="T1" fmla="*/ 38 h 64"/>
                <a:gd name="T2" fmla="*/ 68 w 68"/>
                <a:gd name="T3" fmla="*/ 7 h 64"/>
                <a:gd name="T4" fmla="*/ 61 w 68"/>
                <a:gd name="T5" fmla="*/ 0 h 64"/>
                <a:gd name="T6" fmla="*/ 7 w 68"/>
                <a:gd name="T7" fmla="*/ 0 h 64"/>
                <a:gd name="T8" fmla="*/ 0 w 68"/>
                <a:gd name="T9" fmla="*/ 7 h 64"/>
                <a:gd name="T10" fmla="*/ 0 w 68"/>
                <a:gd name="T11" fmla="*/ 57 h 64"/>
                <a:gd name="T12" fmla="*/ 7 w 68"/>
                <a:gd name="T13" fmla="*/ 64 h 64"/>
                <a:gd name="T14" fmla="*/ 22 w 68"/>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4">
                  <a:moveTo>
                    <a:pt x="68" y="38"/>
                  </a:moveTo>
                  <a:cubicBezTo>
                    <a:pt x="68" y="7"/>
                    <a:pt x="68" y="7"/>
                    <a:pt x="68" y="7"/>
                  </a:cubicBezTo>
                  <a:cubicBezTo>
                    <a:pt x="68" y="3"/>
                    <a:pt x="65" y="0"/>
                    <a:pt x="61" y="0"/>
                  </a:cubicBezTo>
                  <a:cubicBezTo>
                    <a:pt x="7" y="0"/>
                    <a:pt x="7" y="0"/>
                    <a:pt x="7" y="0"/>
                  </a:cubicBezTo>
                  <a:cubicBezTo>
                    <a:pt x="3" y="0"/>
                    <a:pt x="0" y="3"/>
                    <a:pt x="0" y="7"/>
                  </a:cubicBezTo>
                  <a:cubicBezTo>
                    <a:pt x="0" y="57"/>
                    <a:pt x="0" y="57"/>
                    <a:pt x="0" y="57"/>
                  </a:cubicBezTo>
                  <a:cubicBezTo>
                    <a:pt x="0" y="61"/>
                    <a:pt x="3" y="64"/>
                    <a:pt x="7" y="64"/>
                  </a:cubicBezTo>
                  <a:cubicBezTo>
                    <a:pt x="22" y="64"/>
                    <a:pt x="22" y="64"/>
                    <a:pt x="22" y="64"/>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5" name="Freeform 114">
              <a:extLst>
                <a:ext uri="{FF2B5EF4-FFF2-40B4-BE49-F238E27FC236}">
                  <a16:creationId xmlns:a16="http://schemas.microsoft.com/office/drawing/2014/main" id="{48396CED-A5E0-437A-99A7-1CC9CAE7977F}"/>
                </a:ext>
              </a:extLst>
            </p:cNvPr>
            <p:cNvSpPr>
              <a:spLocks/>
            </p:cNvSpPr>
            <p:nvPr/>
          </p:nvSpPr>
          <p:spPr bwMode="auto">
            <a:xfrm>
              <a:off x="5027613" y="3770313"/>
              <a:ext cx="173038" cy="196850"/>
            </a:xfrm>
            <a:custGeom>
              <a:avLst/>
              <a:gdLst>
                <a:gd name="T0" fmla="*/ 18 w 46"/>
                <a:gd name="T1" fmla="*/ 4 h 52"/>
                <a:gd name="T2" fmla="*/ 22 w 46"/>
                <a:gd name="T3" fmla="*/ 0 h 52"/>
                <a:gd name="T4" fmla="*/ 26 w 46"/>
                <a:gd name="T5" fmla="*/ 4 h 52"/>
                <a:gd name="T6" fmla="*/ 26 w 46"/>
                <a:gd name="T7" fmla="*/ 23 h 52"/>
                <a:gd name="T8" fmla="*/ 42 w 46"/>
                <a:gd name="T9" fmla="*/ 28 h 52"/>
                <a:gd name="T10" fmla="*/ 45 w 46"/>
                <a:gd name="T11" fmla="*/ 34 h 52"/>
                <a:gd name="T12" fmla="*/ 45 w 46"/>
                <a:gd name="T13" fmla="*/ 35 h 52"/>
                <a:gd name="T14" fmla="*/ 42 w 46"/>
                <a:gd name="T15" fmla="*/ 52 h 52"/>
                <a:gd name="T16" fmla="*/ 18 w 46"/>
                <a:gd name="T17" fmla="*/ 52 h 52"/>
                <a:gd name="T18" fmla="*/ 5 w 46"/>
                <a:gd name="T19" fmla="*/ 34 h 52"/>
                <a:gd name="T20" fmla="*/ 18 w 46"/>
                <a:gd name="T21" fmla="*/ 36 h 52"/>
                <a:gd name="T22" fmla="*/ 18 w 46"/>
                <a:gd name="T23"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2">
                  <a:moveTo>
                    <a:pt x="18" y="4"/>
                  </a:moveTo>
                  <a:cubicBezTo>
                    <a:pt x="18" y="2"/>
                    <a:pt x="20" y="0"/>
                    <a:pt x="22" y="0"/>
                  </a:cubicBezTo>
                  <a:cubicBezTo>
                    <a:pt x="24" y="0"/>
                    <a:pt x="26" y="2"/>
                    <a:pt x="26" y="4"/>
                  </a:cubicBezTo>
                  <a:cubicBezTo>
                    <a:pt x="26" y="23"/>
                    <a:pt x="26" y="23"/>
                    <a:pt x="26" y="23"/>
                  </a:cubicBezTo>
                  <a:cubicBezTo>
                    <a:pt x="42" y="28"/>
                    <a:pt x="42" y="28"/>
                    <a:pt x="42" y="28"/>
                  </a:cubicBezTo>
                  <a:cubicBezTo>
                    <a:pt x="44" y="28"/>
                    <a:pt x="46" y="31"/>
                    <a:pt x="45" y="34"/>
                  </a:cubicBezTo>
                  <a:cubicBezTo>
                    <a:pt x="45" y="35"/>
                    <a:pt x="45" y="35"/>
                    <a:pt x="45" y="35"/>
                  </a:cubicBezTo>
                  <a:cubicBezTo>
                    <a:pt x="42" y="52"/>
                    <a:pt x="42" y="52"/>
                    <a:pt x="42" y="52"/>
                  </a:cubicBezTo>
                  <a:cubicBezTo>
                    <a:pt x="18" y="52"/>
                    <a:pt x="18" y="52"/>
                    <a:pt x="18" y="52"/>
                  </a:cubicBezTo>
                  <a:cubicBezTo>
                    <a:pt x="5" y="34"/>
                    <a:pt x="5" y="34"/>
                    <a:pt x="5" y="34"/>
                  </a:cubicBezTo>
                  <a:cubicBezTo>
                    <a:pt x="0" y="26"/>
                    <a:pt x="12" y="24"/>
                    <a:pt x="18" y="36"/>
                  </a:cubicBezTo>
                  <a:lnTo>
                    <a:pt x="18" y="4"/>
                  </a:ln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6" name="Line 115">
              <a:extLst>
                <a:ext uri="{FF2B5EF4-FFF2-40B4-BE49-F238E27FC236}">
                  <a16:creationId xmlns:a16="http://schemas.microsoft.com/office/drawing/2014/main" id="{F9E3F4C3-3DED-4EAC-8731-08EB38E7E93F}"/>
                </a:ext>
              </a:extLst>
            </p:cNvPr>
            <p:cNvSpPr>
              <a:spLocks noChangeShapeType="1"/>
            </p:cNvSpPr>
            <p:nvPr/>
          </p:nvSpPr>
          <p:spPr bwMode="auto">
            <a:xfrm>
              <a:off x="4945063" y="3740150"/>
              <a:ext cx="255588"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7" name="Freeform 116">
              <a:extLst>
                <a:ext uri="{FF2B5EF4-FFF2-40B4-BE49-F238E27FC236}">
                  <a16:creationId xmlns:a16="http://schemas.microsoft.com/office/drawing/2014/main" id="{AC7DE9D3-E7AA-4C36-948D-061A8137EB67}"/>
                </a:ext>
              </a:extLst>
            </p:cNvPr>
            <p:cNvSpPr>
              <a:spLocks/>
            </p:cNvSpPr>
            <p:nvPr/>
          </p:nvSpPr>
          <p:spPr bwMode="auto">
            <a:xfrm>
              <a:off x="4906963" y="3656013"/>
              <a:ext cx="46038" cy="46038"/>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5"/>
                    <a:pt x="5" y="0"/>
                    <a:pt x="12"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8" name="Freeform 117">
              <a:extLst>
                <a:ext uri="{FF2B5EF4-FFF2-40B4-BE49-F238E27FC236}">
                  <a16:creationId xmlns:a16="http://schemas.microsoft.com/office/drawing/2014/main" id="{6C0065D1-0350-414F-BFCB-17C0BEB5D984}"/>
                </a:ext>
              </a:extLst>
            </p:cNvPr>
            <p:cNvSpPr>
              <a:spLocks/>
            </p:cNvSpPr>
            <p:nvPr/>
          </p:nvSpPr>
          <p:spPr bwMode="auto">
            <a:xfrm>
              <a:off x="4870450" y="3619500"/>
              <a:ext cx="82550" cy="82550"/>
            </a:xfrm>
            <a:custGeom>
              <a:avLst/>
              <a:gdLst>
                <a:gd name="T0" fmla="*/ 0 w 22"/>
                <a:gd name="T1" fmla="*/ 22 h 22"/>
                <a:gd name="T2" fmla="*/ 22 w 22"/>
                <a:gd name="T3" fmla="*/ 0 h 22"/>
              </a:gdLst>
              <a:ahLst/>
              <a:cxnLst>
                <a:cxn ang="0">
                  <a:pos x="T0" y="T1"/>
                </a:cxn>
                <a:cxn ang="0">
                  <a:pos x="T2" y="T3"/>
                </a:cxn>
              </a:cxnLst>
              <a:rect l="0" t="0" r="r" b="b"/>
              <a:pathLst>
                <a:path w="22" h="22">
                  <a:moveTo>
                    <a:pt x="0" y="22"/>
                  </a:moveTo>
                  <a:cubicBezTo>
                    <a:pt x="0" y="10"/>
                    <a:pt x="10" y="0"/>
                    <a:pt x="22"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pic>
        <p:nvPicPr>
          <p:cNvPr id="8" name="Picture 7">
            <a:extLst>
              <a:ext uri="{FF2B5EF4-FFF2-40B4-BE49-F238E27FC236}">
                <a16:creationId xmlns:a16="http://schemas.microsoft.com/office/drawing/2014/main" id="{15BEED69-BDAA-E29B-49CD-A7C8BD5FB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9978" y="47442"/>
            <a:ext cx="2738726" cy="1316110"/>
          </a:xfrm>
          <a:prstGeom prst="rect">
            <a:avLst/>
          </a:prstGeom>
        </p:spPr>
      </p:pic>
      <p:sp>
        <p:nvSpPr>
          <p:cNvPr id="17" name="TextBox 16">
            <a:extLst>
              <a:ext uri="{FF2B5EF4-FFF2-40B4-BE49-F238E27FC236}">
                <a16:creationId xmlns:a16="http://schemas.microsoft.com/office/drawing/2014/main" id="{F37D533A-6D9C-E9A8-4BB2-E236B8921C5F}"/>
              </a:ext>
            </a:extLst>
          </p:cNvPr>
          <p:cNvSpPr txBox="1"/>
          <p:nvPr/>
        </p:nvSpPr>
        <p:spPr>
          <a:xfrm>
            <a:off x="317020" y="1501304"/>
            <a:ext cx="2256002" cy="276999"/>
          </a:xfrm>
          <a:prstGeom prst="rect">
            <a:avLst/>
          </a:prstGeom>
          <a:noFill/>
        </p:spPr>
        <p:txBody>
          <a:bodyPr wrap="square" lIns="0" tIns="0" rIns="0" bIns="0" anchor="t">
            <a:spAutoFit/>
          </a:bodyPr>
          <a:lstStyle/>
          <a:p>
            <a:pPr algn="r"/>
            <a:r>
              <a:rPr lang="en-ID" b="1" dirty="0">
                <a:cs typeface="Segoe UI"/>
              </a:rPr>
              <a:t>What is VM O2</a:t>
            </a:r>
          </a:p>
        </p:txBody>
      </p:sp>
      <p:sp>
        <p:nvSpPr>
          <p:cNvPr id="18" name="TextBox 17">
            <a:extLst>
              <a:ext uri="{FF2B5EF4-FFF2-40B4-BE49-F238E27FC236}">
                <a16:creationId xmlns:a16="http://schemas.microsoft.com/office/drawing/2014/main" id="{A6D7E790-EE0B-765C-0957-926F7BA5F3C2}"/>
              </a:ext>
            </a:extLst>
          </p:cNvPr>
          <p:cNvSpPr txBox="1"/>
          <p:nvPr/>
        </p:nvSpPr>
        <p:spPr>
          <a:xfrm>
            <a:off x="877855" y="2035958"/>
            <a:ext cx="4789360" cy="646331"/>
          </a:xfrm>
          <a:prstGeom prst="rect">
            <a:avLst/>
          </a:prstGeom>
          <a:noFill/>
        </p:spPr>
        <p:txBody>
          <a:bodyPr wrap="square" lIns="0" tIns="0" rIns="0" bIns="0" anchor="t">
            <a:spAutoFit/>
          </a:bodyPr>
          <a:lstStyle/>
          <a:p>
            <a:r>
              <a:rPr lang="en-ID" sz="1400" dirty="0"/>
              <a:t>VMO2 UK is a telecommunication company with a joint venture between Libertyglobal and Telefonica </a:t>
            </a:r>
            <a:endParaRPr lang="en-ID" sz="1400" dirty="0">
              <a:ea typeface="+mn-lt"/>
              <a:cs typeface="+mn-lt"/>
            </a:endParaRPr>
          </a:p>
          <a:p>
            <a:pPr algn="r"/>
            <a:endParaRPr lang="en-ID" sz="1400" b="0" i="0" dirty="0">
              <a:solidFill>
                <a:schemeClr val="bg1"/>
              </a:solidFill>
              <a:effectLst/>
              <a:cs typeface="Segoe UI"/>
            </a:endParaRPr>
          </a:p>
        </p:txBody>
      </p:sp>
      <p:pic>
        <p:nvPicPr>
          <p:cNvPr id="19" name="Picture 18">
            <a:extLst>
              <a:ext uri="{FF2B5EF4-FFF2-40B4-BE49-F238E27FC236}">
                <a16:creationId xmlns:a16="http://schemas.microsoft.com/office/drawing/2014/main" id="{0EFFA5E7-4930-45B7-DA13-A635DAFDE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37" y="5057346"/>
            <a:ext cx="1005398" cy="483150"/>
          </a:xfrm>
          <a:prstGeom prst="rect">
            <a:avLst/>
          </a:prstGeom>
        </p:spPr>
      </p:pic>
      <p:pic>
        <p:nvPicPr>
          <p:cNvPr id="23" name="Picture 22">
            <a:extLst>
              <a:ext uri="{FF2B5EF4-FFF2-40B4-BE49-F238E27FC236}">
                <a16:creationId xmlns:a16="http://schemas.microsoft.com/office/drawing/2014/main" id="{0D1CA88D-6EE3-925C-F2CB-49C868C0D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1973" y="2505132"/>
            <a:ext cx="896985" cy="431051"/>
          </a:xfrm>
          <a:prstGeom prst="rect">
            <a:avLst/>
          </a:prstGeom>
        </p:spPr>
      </p:pic>
      <p:sp>
        <p:nvSpPr>
          <p:cNvPr id="25" name="TextBox 24">
            <a:extLst>
              <a:ext uri="{FF2B5EF4-FFF2-40B4-BE49-F238E27FC236}">
                <a16:creationId xmlns:a16="http://schemas.microsoft.com/office/drawing/2014/main" id="{3420F5DC-4A92-D7DE-A279-9EA3C05B9612}"/>
              </a:ext>
            </a:extLst>
          </p:cNvPr>
          <p:cNvSpPr txBox="1"/>
          <p:nvPr/>
        </p:nvSpPr>
        <p:spPr>
          <a:xfrm>
            <a:off x="6290494" y="1526175"/>
            <a:ext cx="2989940" cy="276999"/>
          </a:xfrm>
          <a:prstGeom prst="rect">
            <a:avLst/>
          </a:prstGeom>
          <a:noFill/>
        </p:spPr>
        <p:txBody>
          <a:bodyPr wrap="square" lIns="0" tIns="0" rIns="0" bIns="0" anchor="t">
            <a:spAutoFit/>
          </a:bodyPr>
          <a:lstStyle/>
          <a:p>
            <a:pPr algn="ctr"/>
            <a:r>
              <a:rPr lang="en-ID" b="1" dirty="0"/>
              <a:t>Clientele</a:t>
            </a:r>
            <a:endParaRPr lang="en-US" dirty="0" err="1"/>
          </a:p>
        </p:txBody>
      </p:sp>
      <p:sp>
        <p:nvSpPr>
          <p:cNvPr id="27" name="TextBox 26">
            <a:extLst>
              <a:ext uri="{FF2B5EF4-FFF2-40B4-BE49-F238E27FC236}">
                <a16:creationId xmlns:a16="http://schemas.microsoft.com/office/drawing/2014/main" id="{7F6D022F-B2FF-4B44-D711-F42239C604DD}"/>
              </a:ext>
            </a:extLst>
          </p:cNvPr>
          <p:cNvSpPr txBox="1"/>
          <p:nvPr/>
        </p:nvSpPr>
        <p:spPr>
          <a:xfrm>
            <a:off x="6608174" y="1995991"/>
            <a:ext cx="4196167" cy="646331"/>
          </a:xfrm>
          <a:prstGeom prst="rect">
            <a:avLst/>
          </a:prstGeom>
          <a:noFill/>
        </p:spPr>
        <p:txBody>
          <a:bodyPr wrap="square" lIns="0" tIns="0" rIns="0" bIns="0" anchor="t">
            <a:spAutoFit/>
          </a:bodyPr>
          <a:lstStyle/>
          <a:p>
            <a:r>
              <a:rPr lang="en-ID" sz="1400" dirty="0">
                <a:ea typeface="+mn-lt"/>
                <a:cs typeface="+mn-lt"/>
              </a:rPr>
              <a:t>VM O2 UK has 49.3 million UK connections across broadband, mobile, TV and home phone.</a:t>
            </a:r>
            <a:endParaRPr lang="en-US" dirty="0">
              <a:ea typeface="+mn-lt"/>
              <a:cs typeface="+mn-lt"/>
            </a:endParaRPr>
          </a:p>
          <a:p>
            <a:endParaRPr lang="en-ID" sz="1400" dirty="0">
              <a:solidFill>
                <a:schemeClr val="bg1"/>
              </a:solidFill>
              <a:cs typeface="Segoe UI"/>
            </a:endParaRPr>
          </a:p>
        </p:txBody>
      </p:sp>
      <p:grpSp>
        <p:nvGrpSpPr>
          <p:cNvPr id="29" name="Group 28">
            <a:extLst>
              <a:ext uri="{FF2B5EF4-FFF2-40B4-BE49-F238E27FC236}">
                <a16:creationId xmlns:a16="http://schemas.microsoft.com/office/drawing/2014/main" id="{DF346DDC-F457-BDC3-4E2D-E52022040C91}"/>
              </a:ext>
            </a:extLst>
          </p:cNvPr>
          <p:cNvGrpSpPr/>
          <p:nvPr/>
        </p:nvGrpSpPr>
        <p:grpSpPr>
          <a:xfrm>
            <a:off x="6349958" y="2120831"/>
            <a:ext cx="142518" cy="143604"/>
            <a:chOff x="7021513" y="2890838"/>
            <a:chExt cx="346076" cy="349250"/>
          </a:xfrm>
        </p:grpSpPr>
        <p:sp>
          <p:nvSpPr>
            <p:cNvPr id="31" name="Freeform 12">
              <a:extLst>
                <a:ext uri="{FF2B5EF4-FFF2-40B4-BE49-F238E27FC236}">
                  <a16:creationId xmlns:a16="http://schemas.microsoft.com/office/drawing/2014/main" id="{C0682C5A-6434-D52A-34EE-885B7E626839}"/>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13">
              <a:extLst>
                <a:ext uri="{FF2B5EF4-FFF2-40B4-BE49-F238E27FC236}">
                  <a16:creationId xmlns:a16="http://schemas.microsoft.com/office/drawing/2014/main" id="{11F79BAA-2B1B-D358-A905-D719F8B13393}"/>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3" name="TextBox 32">
            <a:extLst>
              <a:ext uri="{FF2B5EF4-FFF2-40B4-BE49-F238E27FC236}">
                <a16:creationId xmlns:a16="http://schemas.microsoft.com/office/drawing/2014/main" id="{A577C704-90B2-58A9-76BD-1138A34F306C}"/>
              </a:ext>
            </a:extLst>
          </p:cNvPr>
          <p:cNvSpPr txBox="1"/>
          <p:nvPr/>
        </p:nvSpPr>
        <p:spPr>
          <a:xfrm>
            <a:off x="7061338" y="3105198"/>
            <a:ext cx="2256005" cy="276999"/>
          </a:xfrm>
          <a:prstGeom prst="rect">
            <a:avLst/>
          </a:prstGeom>
          <a:noFill/>
        </p:spPr>
        <p:txBody>
          <a:bodyPr wrap="square" lIns="0" tIns="0" rIns="0" bIns="0" anchor="t">
            <a:spAutoFit/>
          </a:bodyPr>
          <a:lstStyle/>
          <a:p>
            <a:r>
              <a:rPr lang="en-ID" b="1" dirty="0"/>
              <a:t>What we do</a:t>
            </a:r>
            <a:endParaRPr lang="en-US" dirty="0"/>
          </a:p>
        </p:txBody>
      </p:sp>
      <p:sp>
        <p:nvSpPr>
          <p:cNvPr id="34" name="TextBox 33">
            <a:extLst>
              <a:ext uri="{FF2B5EF4-FFF2-40B4-BE49-F238E27FC236}">
                <a16:creationId xmlns:a16="http://schemas.microsoft.com/office/drawing/2014/main" id="{312E7E53-0680-B84D-0354-8A93B442C38F}"/>
              </a:ext>
            </a:extLst>
          </p:cNvPr>
          <p:cNvSpPr txBox="1"/>
          <p:nvPr/>
        </p:nvSpPr>
        <p:spPr>
          <a:xfrm>
            <a:off x="6682263" y="3590226"/>
            <a:ext cx="4954132" cy="646331"/>
          </a:xfrm>
          <a:prstGeom prst="rect">
            <a:avLst/>
          </a:prstGeom>
          <a:noFill/>
        </p:spPr>
        <p:txBody>
          <a:bodyPr wrap="square" lIns="0" tIns="0" rIns="0" bIns="0" anchor="t">
            <a:spAutoFit/>
          </a:bodyPr>
          <a:lstStyle/>
          <a:p>
            <a:r>
              <a:rPr lang="en-ID" sz="1400" dirty="0">
                <a:ea typeface="+mn-lt"/>
                <a:cs typeface="+mn-lt"/>
              </a:rPr>
              <a:t>We do managed services by providing application support for 100+ application across various technical stacks and technology domains</a:t>
            </a:r>
            <a:endParaRPr lang="en-US" dirty="0"/>
          </a:p>
        </p:txBody>
      </p:sp>
      <p:grpSp>
        <p:nvGrpSpPr>
          <p:cNvPr id="35" name="Group 34">
            <a:extLst>
              <a:ext uri="{FF2B5EF4-FFF2-40B4-BE49-F238E27FC236}">
                <a16:creationId xmlns:a16="http://schemas.microsoft.com/office/drawing/2014/main" id="{C0C6019D-35CA-A5E7-BC79-B9CF4B26036F}"/>
              </a:ext>
            </a:extLst>
          </p:cNvPr>
          <p:cNvGrpSpPr/>
          <p:nvPr/>
        </p:nvGrpSpPr>
        <p:grpSpPr>
          <a:xfrm>
            <a:off x="6420737" y="3817448"/>
            <a:ext cx="142518" cy="143604"/>
            <a:chOff x="7021513" y="2890838"/>
            <a:chExt cx="346076" cy="349250"/>
          </a:xfrm>
        </p:grpSpPr>
        <p:sp>
          <p:nvSpPr>
            <p:cNvPr id="38" name="Freeform 12">
              <a:extLst>
                <a:ext uri="{FF2B5EF4-FFF2-40B4-BE49-F238E27FC236}">
                  <a16:creationId xmlns:a16="http://schemas.microsoft.com/office/drawing/2014/main" id="{0EB2D6D5-37F2-DAF7-4C91-BFF3022DA604}"/>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Freeform 13">
              <a:extLst>
                <a:ext uri="{FF2B5EF4-FFF2-40B4-BE49-F238E27FC236}">
                  <a16:creationId xmlns:a16="http://schemas.microsoft.com/office/drawing/2014/main" id="{1627270A-8C15-3584-6407-D47B58283316}"/>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6" name="TextBox 45">
            <a:extLst>
              <a:ext uri="{FF2B5EF4-FFF2-40B4-BE49-F238E27FC236}">
                <a16:creationId xmlns:a16="http://schemas.microsoft.com/office/drawing/2014/main" id="{E8291BB2-2D65-5FC8-FE4A-EC87C79149C6}"/>
              </a:ext>
            </a:extLst>
          </p:cNvPr>
          <p:cNvSpPr txBox="1"/>
          <p:nvPr/>
        </p:nvSpPr>
        <p:spPr>
          <a:xfrm>
            <a:off x="1445019" y="2942621"/>
            <a:ext cx="2256005" cy="276999"/>
          </a:xfrm>
          <a:prstGeom prst="rect">
            <a:avLst/>
          </a:prstGeom>
          <a:noFill/>
        </p:spPr>
        <p:txBody>
          <a:bodyPr wrap="square" lIns="0" tIns="0" rIns="0" bIns="0" anchor="t">
            <a:spAutoFit/>
          </a:bodyPr>
          <a:lstStyle/>
          <a:p>
            <a:r>
              <a:rPr lang="en-ID" b="1" dirty="0"/>
              <a:t>Service</a:t>
            </a:r>
            <a:endParaRPr lang="en-US" dirty="0"/>
          </a:p>
        </p:txBody>
      </p:sp>
      <p:sp>
        <p:nvSpPr>
          <p:cNvPr id="47" name="TextBox 46">
            <a:extLst>
              <a:ext uri="{FF2B5EF4-FFF2-40B4-BE49-F238E27FC236}">
                <a16:creationId xmlns:a16="http://schemas.microsoft.com/office/drawing/2014/main" id="{F80B4CA7-BE4F-2BE4-38E8-4E37C541356C}"/>
              </a:ext>
            </a:extLst>
          </p:cNvPr>
          <p:cNvSpPr txBox="1"/>
          <p:nvPr/>
        </p:nvSpPr>
        <p:spPr>
          <a:xfrm>
            <a:off x="795557" y="3494282"/>
            <a:ext cx="5377144" cy="646331"/>
          </a:xfrm>
          <a:prstGeom prst="rect">
            <a:avLst/>
          </a:prstGeom>
          <a:noFill/>
        </p:spPr>
        <p:txBody>
          <a:bodyPr wrap="square" lIns="0" tIns="0" rIns="0" bIns="0" anchor="t">
            <a:spAutoFit/>
          </a:bodyPr>
          <a:lstStyle/>
          <a:p>
            <a:r>
              <a:rPr lang="en-ID" sz="1400" dirty="0">
                <a:ea typeface="+mn-lt"/>
                <a:cs typeface="+mn-lt"/>
              </a:rPr>
              <a:t> VM O2 UK serves 15.9 million premises alongside a mobile network that covers 99% of the nation’s population with 4G, and more than 600 places with 5G services.</a:t>
            </a:r>
            <a:endParaRPr lang="en-US" dirty="0"/>
          </a:p>
        </p:txBody>
      </p:sp>
      <p:grpSp>
        <p:nvGrpSpPr>
          <p:cNvPr id="48" name="Group 47">
            <a:extLst>
              <a:ext uri="{FF2B5EF4-FFF2-40B4-BE49-F238E27FC236}">
                <a16:creationId xmlns:a16="http://schemas.microsoft.com/office/drawing/2014/main" id="{123CAE93-E967-3A1A-87C7-651156746A2E}"/>
              </a:ext>
            </a:extLst>
          </p:cNvPr>
          <p:cNvGrpSpPr/>
          <p:nvPr/>
        </p:nvGrpSpPr>
        <p:grpSpPr>
          <a:xfrm>
            <a:off x="579788" y="3697428"/>
            <a:ext cx="142518" cy="143604"/>
            <a:chOff x="7021513" y="2890838"/>
            <a:chExt cx="346076" cy="349250"/>
          </a:xfrm>
        </p:grpSpPr>
        <p:sp>
          <p:nvSpPr>
            <p:cNvPr id="49" name="Freeform 12">
              <a:extLst>
                <a:ext uri="{FF2B5EF4-FFF2-40B4-BE49-F238E27FC236}">
                  <a16:creationId xmlns:a16="http://schemas.microsoft.com/office/drawing/2014/main" id="{0B161B90-EF52-938D-5FF4-AF61EC236E70}"/>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13">
              <a:extLst>
                <a:ext uri="{FF2B5EF4-FFF2-40B4-BE49-F238E27FC236}">
                  <a16:creationId xmlns:a16="http://schemas.microsoft.com/office/drawing/2014/main" id="{45078FBE-0C23-8BF9-BF0C-363B5DD08C1F}"/>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C7003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43673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160" descr="A group of people sitting around a table&#10;&#10;Description automatically generated with medium confidence">
            <a:extLst>
              <a:ext uri="{FF2B5EF4-FFF2-40B4-BE49-F238E27FC236}">
                <a16:creationId xmlns:a16="http://schemas.microsoft.com/office/drawing/2014/main" id="{64E4C909-6033-4A76-92AB-61D1C15DC4B6}"/>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1406" t="49831" r="12439" b="25216"/>
          <a:stretch/>
        </p:blipFill>
        <p:spPr>
          <a:xfrm>
            <a:off x="371474" y="2628627"/>
            <a:ext cx="11449051" cy="2161665"/>
          </a:xfrm>
          <a:custGeom>
            <a:avLst/>
            <a:gdLst>
              <a:gd name="connsiteX0" fmla="*/ 266014 w 11449051"/>
              <a:gd name="connsiteY0" fmla="*/ 0 h 2161665"/>
              <a:gd name="connsiteX1" fmla="*/ 11183037 w 11449051"/>
              <a:gd name="connsiteY1" fmla="*/ 0 h 2161665"/>
              <a:gd name="connsiteX2" fmla="*/ 11449051 w 11449051"/>
              <a:gd name="connsiteY2" fmla="*/ 266014 h 2161665"/>
              <a:gd name="connsiteX3" fmla="*/ 11449051 w 11449051"/>
              <a:gd name="connsiteY3" fmla="*/ 1895651 h 2161665"/>
              <a:gd name="connsiteX4" fmla="*/ 11183037 w 11449051"/>
              <a:gd name="connsiteY4" fmla="*/ 2161665 h 2161665"/>
              <a:gd name="connsiteX5" fmla="*/ 266014 w 11449051"/>
              <a:gd name="connsiteY5" fmla="*/ 2161665 h 2161665"/>
              <a:gd name="connsiteX6" fmla="*/ 0 w 11449051"/>
              <a:gd name="connsiteY6" fmla="*/ 1895651 h 2161665"/>
              <a:gd name="connsiteX7" fmla="*/ 0 w 11449051"/>
              <a:gd name="connsiteY7" fmla="*/ 266014 h 2161665"/>
              <a:gd name="connsiteX8" fmla="*/ 266014 w 11449051"/>
              <a:gd name="connsiteY8" fmla="*/ 0 h 21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9051" h="2161665">
                <a:moveTo>
                  <a:pt x="266014" y="0"/>
                </a:moveTo>
                <a:lnTo>
                  <a:pt x="11183037" y="0"/>
                </a:lnTo>
                <a:cubicBezTo>
                  <a:pt x="11329952" y="0"/>
                  <a:pt x="11449051" y="119099"/>
                  <a:pt x="11449051" y="266014"/>
                </a:cubicBezTo>
                <a:lnTo>
                  <a:pt x="11449051" y="1895651"/>
                </a:lnTo>
                <a:cubicBezTo>
                  <a:pt x="11449051" y="2042566"/>
                  <a:pt x="11329952" y="2161665"/>
                  <a:pt x="11183037" y="2161665"/>
                </a:cubicBezTo>
                <a:lnTo>
                  <a:pt x="266014" y="2161665"/>
                </a:lnTo>
                <a:cubicBezTo>
                  <a:pt x="119099" y="2161665"/>
                  <a:pt x="0" y="2042566"/>
                  <a:pt x="0" y="1895651"/>
                </a:cubicBezTo>
                <a:lnTo>
                  <a:pt x="0" y="266014"/>
                </a:lnTo>
                <a:cubicBezTo>
                  <a:pt x="0" y="119099"/>
                  <a:pt x="119099" y="0"/>
                  <a:pt x="266014" y="0"/>
                </a:cubicBezTo>
                <a:close/>
              </a:path>
            </a:pathLst>
          </a:custGeom>
        </p:spPr>
      </p:pic>
      <p:sp>
        <p:nvSpPr>
          <p:cNvPr id="3" name="Rectangle: Rounded Corners 2">
            <a:extLst>
              <a:ext uri="{FF2B5EF4-FFF2-40B4-BE49-F238E27FC236}">
                <a16:creationId xmlns:a16="http://schemas.microsoft.com/office/drawing/2014/main" id="{B41BC9E9-D43E-478F-9286-91ED74DEE00B}"/>
              </a:ext>
            </a:extLst>
          </p:cNvPr>
          <p:cNvSpPr/>
          <p:nvPr/>
        </p:nvSpPr>
        <p:spPr>
          <a:xfrm>
            <a:off x="371474" y="2628627"/>
            <a:ext cx="11449051" cy="2161665"/>
          </a:xfrm>
          <a:prstGeom prst="roundRect">
            <a:avLst>
              <a:gd name="adj" fmla="val 12306"/>
            </a:avLst>
          </a:prstGeom>
          <a:solidFill>
            <a:schemeClr val="bg1">
              <a:lumMod val="85000"/>
              <a:alpha val="82000"/>
            </a:schemeClr>
          </a:solidFill>
          <a:ln w="349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6" name="Rectangle: Top Corners Rounded 415">
            <a:extLst>
              <a:ext uri="{FF2B5EF4-FFF2-40B4-BE49-F238E27FC236}">
                <a16:creationId xmlns:a16="http://schemas.microsoft.com/office/drawing/2014/main" id="{694CC82C-7A88-4E24-8385-2B8B50BEFD57}"/>
              </a:ext>
            </a:extLst>
          </p:cNvPr>
          <p:cNvSpPr/>
          <p:nvPr/>
        </p:nvSpPr>
        <p:spPr>
          <a:xfrm rot="16200000">
            <a:off x="2198648" y="3132303"/>
            <a:ext cx="1386122" cy="5039738"/>
          </a:xfrm>
          <a:prstGeom prst="round2SameRect">
            <a:avLst>
              <a:gd name="adj1" fmla="val 9949"/>
              <a:gd name="adj2" fmla="val 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Rectangle: Rounded Corners 57">
            <a:extLst>
              <a:ext uri="{FF2B5EF4-FFF2-40B4-BE49-F238E27FC236}">
                <a16:creationId xmlns:a16="http://schemas.microsoft.com/office/drawing/2014/main" id="{37F6844E-90E3-40D6-9AAC-72D35C967752}"/>
              </a:ext>
            </a:extLst>
          </p:cNvPr>
          <p:cNvSpPr/>
          <p:nvPr/>
        </p:nvSpPr>
        <p:spPr>
          <a:xfrm>
            <a:off x="333569" y="4937561"/>
            <a:ext cx="11486956" cy="1407678"/>
          </a:xfrm>
          <a:prstGeom prst="roundRect">
            <a:avLst>
              <a:gd name="adj" fmla="val 10505"/>
            </a:avLst>
          </a:prstGeom>
          <a:noFill/>
          <a:ln>
            <a:solidFill>
              <a:srgbClr val="5617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49A39-E838-4686-9591-5E51B9C57ACD}"/>
              </a:ext>
            </a:extLst>
          </p:cNvPr>
          <p:cNvSpPr>
            <a:spLocks noGrp="1"/>
          </p:cNvSpPr>
          <p:nvPr>
            <p:ph type="title"/>
          </p:nvPr>
        </p:nvSpPr>
        <p:spPr>
          <a:xfrm>
            <a:off x="403704" y="213172"/>
            <a:ext cx="11384593" cy="692919"/>
          </a:xfrm>
        </p:spPr>
        <p:txBody>
          <a:bodyPr lIns="0" tIns="0" rIns="0" bIns="0">
            <a:noAutofit/>
          </a:bodyPr>
          <a:lstStyle/>
          <a:p>
            <a:pPr>
              <a:lnSpc>
                <a:spcPct val="100000"/>
              </a:lnSpc>
            </a:pPr>
            <a:r>
              <a:rPr lang="en-US" dirty="0">
                <a:cs typeface="Segoe UI"/>
              </a:rPr>
              <a:t>Best Practices in Digital Operations</a:t>
            </a:r>
            <a:endParaRPr lang="en-ID" b="1" dirty="0">
              <a:cs typeface="Segoe UI" panose="020B0502040204020203" pitchFamily="34" charset="0"/>
            </a:endParaRPr>
          </a:p>
        </p:txBody>
      </p:sp>
      <p:sp>
        <p:nvSpPr>
          <p:cNvPr id="5" name="Slide Number Placeholder 4">
            <a:extLst>
              <a:ext uri="{FF2B5EF4-FFF2-40B4-BE49-F238E27FC236}">
                <a16:creationId xmlns:a16="http://schemas.microsoft.com/office/drawing/2014/main" id="{86624B1F-DC60-4966-8FB7-986A31AF1CD4}"/>
              </a:ext>
            </a:extLst>
          </p:cNvPr>
          <p:cNvSpPr>
            <a:spLocks noGrp="1"/>
          </p:cNvSpPr>
          <p:nvPr>
            <p:ph type="sldNum" sz="quarter" idx="12"/>
          </p:nvPr>
        </p:nvSpPr>
        <p:spPr>
          <a:xfrm>
            <a:off x="9077325" y="6356350"/>
            <a:ext cx="2743200" cy="365125"/>
          </a:xfrm>
        </p:spPr>
        <p:txBody>
          <a:bodyPr/>
          <a:lstStyle/>
          <a:p>
            <a:fld id="{48CDA4C5-FE92-47E7-B123-CF46462CBD5E}" type="slidenum">
              <a:rPr lang="en-ID" smtClean="0">
                <a:solidFill>
                  <a:srgbClr val="8F093E"/>
                </a:solidFill>
              </a:rPr>
              <a:t>4</a:t>
            </a:fld>
            <a:endParaRPr lang="en-ID" dirty="0">
              <a:solidFill>
                <a:srgbClr val="8F093E"/>
              </a:solidFill>
            </a:endParaRPr>
          </a:p>
        </p:txBody>
      </p:sp>
      <p:sp>
        <p:nvSpPr>
          <p:cNvPr id="39" name="Oval 38">
            <a:extLst>
              <a:ext uri="{FF2B5EF4-FFF2-40B4-BE49-F238E27FC236}">
                <a16:creationId xmlns:a16="http://schemas.microsoft.com/office/drawing/2014/main" id="{AF7014CB-5A0C-474D-8226-A85EBE18A413}"/>
              </a:ext>
            </a:extLst>
          </p:cNvPr>
          <p:cNvSpPr/>
          <p:nvPr/>
        </p:nvSpPr>
        <p:spPr>
          <a:xfrm>
            <a:off x="0" y="-415309"/>
            <a:ext cx="279918" cy="279918"/>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2207A8-F530-49DC-8E67-8A05885E7ED2}"/>
              </a:ext>
            </a:extLst>
          </p:cNvPr>
          <p:cNvSpPr/>
          <p:nvPr/>
        </p:nvSpPr>
        <p:spPr>
          <a:xfrm>
            <a:off x="333569" y="-415309"/>
            <a:ext cx="279918" cy="279918"/>
          </a:xfrm>
          <a:prstGeom prst="ellips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455382D-37E5-477C-AAC1-6A7151727EAB}"/>
              </a:ext>
            </a:extLst>
          </p:cNvPr>
          <p:cNvSpPr/>
          <p:nvPr/>
        </p:nvSpPr>
        <p:spPr>
          <a:xfrm>
            <a:off x="667138" y="-415309"/>
            <a:ext cx="279918" cy="279918"/>
          </a:xfrm>
          <a:prstGeom prst="ellips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CF48D4E-BB13-41E9-87D8-3A88C39E14E6}"/>
              </a:ext>
            </a:extLst>
          </p:cNvPr>
          <p:cNvSpPr/>
          <p:nvPr/>
        </p:nvSpPr>
        <p:spPr>
          <a:xfrm>
            <a:off x="1000708" y="-415309"/>
            <a:ext cx="279918" cy="279918"/>
          </a:xfrm>
          <a:prstGeom prst="ellipse">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D4E926-A20F-43B8-B26D-119173DF94B2}"/>
              </a:ext>
            </a:extLst>
          </p:cNvPr>
          <p:cNvSpPr/>
          <p:nvPr/>
        </p:nvSpPr>
        <p:spPr>
          <a:xfrm>
            <a:off x="1334278" y="-415309"/>
            <a:ext cx="279918" cy="279918"/>
          </a:xfrm>
          <a:prstGeom prst="ellipse">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Rounded Corners 177">
            <a:extLst>
              <a:ext uri="{FF2B5EF4-FFF2-40B4-BE49-F238E27FC236}">
                <a16:creationId xmlns:a16="http://schemas.microsoft.com/office/drawing/2014/main" id="{9B6A8201-DA0D-4E2C-A240-F4B7EC255A12}"/>
              </a:ext>
            </a:extLst>
          </p:cNvPr>
          <p:cNvSpPr/>
          <p:nvPr/>
        </p:nvSpPr>
        <p:spPr>
          <a:xfrm>
            <a:off x="8107096" y="1304925"/>
            <a:ext cx="3713429" cy="1154883"/>
          </a:xfrm>
          <a:prstGeom prst="roundRect">
            <a:avLst>
              <a:gd name="adj" fmla="val 7213"/>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roup 184">
            <a:extLst>
              <a:ext uri="{FF2B5EF4-FFF2-40B4-BE49-F238E27FC236}">
                <a16:creationId xmlns:a16="http://schemas.microsoft.com/office/drawing/2014/main" id="{8F91303C-6B1C-4A18-88E7-5C8D1964EE86}"/>
              </a:ext>
            </a:extLst>
          </p:cNvPr>
          <p:cNvGrpSpPr/>
          <p:nvPr/>
        </p:nvGrpSpPr>
        <p:grpSpPr>
          <a:xfrm rot="5400000">
            <a:off x="9675310" y="2192415"/>
            <a:ext cx="577000" cy="577000"/>
            <a:chOff x="1542051" y="3016016"/>
            <a:chExt cx="577000" cy="577000"/>
          </a:xfrm>
        </p:grpSpPr>
        <p:sp>
          <p:nvSpPr>
            <p:cNvPr id="186" name="Oval 185">
              <a:extLst>
                <a:ext uri="{FF2B5EF4-FFF2-40B4-BE49-F238E27FC236}">
                  <a16:creationId xmlns:a16="http://schemas.microsoft.com/office/drawing/2014/main" id="{33B948C4-B9BD-46CB-9697-C9DA9F9A1B91}"/>
                </a:ext>
              </a:extLst>
            </p:cNvPr>
            <p:cNvSpPr/>
            <p:nvPr/>
          </p:nvSpPr>
          <p:spPr>
            <a:xfrm>
              <a:off x="1542051" y="3016016"/>
              <a:ext cx="577000" cy="577000"/>
            </a:xfrm>
            <a:prstGeom prst="ellips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Freeform 35">
              <a:extLst>
                <a:ext uri="{FF2B5EF4-FFF2-40B4-BE49-F238E27FC236}">
                  <a16:creationId xmlns:a16="http://schemas.microsoft.com/office/drawing/2014/main" id="{FC1DDC55-C559-42CA-BF0B-533377D37A07}"/>
                </a:ext>
              </a:extLst>
            </p:cNvPr>
            <p:cNvSpPr>
              <a:spLocks noEditPoints="1"/>
            </p:cNvSpPr>
            <p:nvPr/>
          </p:nvSpPr>
          <p:spPr bwMode="auto">
            <a:xfrm>
              <a:off x="1716009" y="3146170"/>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77" name="Rectangle: Rounded Corners 176">
            <a:extLst>
              <a:ext uri="{FF2B5EF4-FFF2-40B4-BE49-F238E27FC236}">
                <a16:creationId xmlns:a16="http://schemas.microsoft.com/office/drawing/2014/main" id="{731295FE-00D2-4E6C-BAF3-87F56C6CA8B4}"/>
              </a:ext>
            </a:extLst>
          </p:cNvPr>
          <p:cNvSpPr/>
          <p:nvPr/>
        </p:nvSpPr>
        <p:spPr>
          <a:xfrm>
            <a:off x="4239285" y="1304925"/>
            <a:ext cx="3713429" cy="1154883"/>
          </a:xfrm>
          <a:prstGeom prst="roundRect">
            <a:avLst>
              <a:gd name="adj" fmla="val 9576"/>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2" name="Group 181">
            <a:extLst>
              <a:ext uri="{FF2B5EF4-FFF2-40B4-BE49-F238E27FC236}">
                <a16:creationId xmlns:a16="http://schemas.microsoft.com/office/drawing/2014/main" id="{37B2FF31-1488-401B-968B-DC009A8B00E5}"/>
              </a:ext>
            </a:extLst>
          </p:cNvPr>
          <p:cNvGrpSpPr/>
          <p:nvPr/>
        </p:nvGrpSpPr>
        <p:grpSpPr>
          <a:xfrm rot="5400000">
            <a:off x="5807499" y="2192415"/>
            <a:ext cx="577000" cy="577000"/>
            <a:chOff x="1542051" y="3016016"/>
            <a:chExt cx="577000" cy="577000"/>
          </a:xfrm>
        </p:grpSpPr>
        <p:sp>
          <p:nvSpPr>
            <p:cNvPr id="183" name="Oval 182">
              <a:extLst>
                <a:ext uri="{FF2B5EF4-FFF2-40B4-BE49-F238E27FC236}">
                  <a16:creationId xmlns:a16="http://schemas.microsoft.com/office/drawing/2014/main" id="{7FCE408E-8593-4A77-A27A-549C5CF45D94}"/>
                </a:ext>
              </a:extLst>
            </p:cNvPr>
            <p:cNvSpPr/>
            <p:nvPr/>
          </p:nvSpPr>
          <p:spPr>
            <a:xfrm>
              <a:off x="1542051" y="3016016"/>
              <a:ext cx="577000" cy="577000"/>
            </a:xfrm>
            <a:prstGeom prst="ellips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35">
              <a:extLst>
                <a:ext uri="{FF2B5EF4-FFF2-40B4-BE49-F238E27FC236}">
                  <a16:creationId xmlns:a16="http://schemas.microsoft.com/office/drawing/2014/main" id="{19FA739F-7F24-4FAA-81E6-7E4EE82475DC}"/>
                </a:ext>
              </a:extLst>
            </p:cNvPr>
            <p:cNvSpPr>
              <a:spLocks noEditPoints="1"/>
            </p:cNvSpPr>
            <p:nvPr/>
          </p:nvSpPr>
          <p:spPr bwMode="auto">
            <a:xfrm>
              <a:off x="1716009" y="3146170"/>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89" name="Rectangle: Top Corners Rounded 188">
            <a:extLst>
              <a:ext uri="{FF2B5EF4-FFF2-40B4-BE49-F238E27FC236}">
                <a16:creationId xmlns:a16="http://schemas.microsoft.com/office/drawing/2014/main" id="{B90AC0E3-BA8F-406D-AC95-61D889E06B1E}"/>
              </a:ext>
            </a:extLst>
          </p:cNvPr>
          <p:cNvSpPr/>
          <p:nvPr/>
        </p:nvSpPr>
        <p:spPr>
          <a:xfrm flipV="1">
            <a:off x="4486717" y="1304924"/>
            <a:ext cx="1000709" cy="887490"/>
          </a:xfrm>
          <a:prstGeom prst="round2SameRect">
            <a:avLst>
              <a:gd name="adj1" fmla="val 1205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Top Corners Rounded 189">
            <a:extLst>
              <a:ext uri="{FF2B5EF4-FFF2-40B4-BE49-F238E27FC236}">
                <a16:creationId xmlns:a16="http://schemas.microsoft.com/office/drawing/2014/main" id="{866DD7EC-AEE5-4E5C-8D3F-B92B3D3721F1}"/>
              </a:ext>
            </a:extLst>
          </p:cNvPr>
          <p:cNvSpPr/>
          <p:nvPr/>
        </p:nvSpPr>
        <p:spPr>
          <a:xfrm flipV="1">
            <a:off x="8354528" y="1304924"/>
            <a:ext cx="1000709" cy="887490"/>
          </a:xfrm>
          <a:prstGeom prst="round2SameRect">
            <a:avLst>
              <a:gd name="adj1" fmla="val 1205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TextBox 198">
            <a:extLst>
              <a:ext uri="{FF2B5EF4-FFF2-40B4-BE49-F238E27FC236}">
                <a16:creationId xmlns:a16="http://schemas.microsoft.com/office/drawing/2014/main" id="{5070CE06-A598-4D9F-A3FB-78E269785AE6}"/>
              </a:ext>
            </a:extLst>
          </p:cNvPr>
          <p:cNvSpPr txBox="1"/>
          <p:nvPr/>
        </p:nvSpPr>
        <p:spPr>
          <a:xfrm>
            <a:off x="5624085" y="1442639"/>
            <a:ext cx="2160981" cy="738664"/>
          </a:xfrm>
          <a:prstGeom prst="rect">
            <a:avLst/>
          </a:prstGeom>
          <a:noFill/>
        </p:spPr>
        <p:txBody>
          <a:bodyPr wrap="square" rtlCol="0">
            <a:spAutoFit/>
          </a:bodyPr>
          <a:lstStyle/>
          <a:p>
            <a:r>
              <a:rPr lang="en-ID" sz="1400" b="1" dirty="0">
                <a:solidFill>
                  <a:schemeClr val="bg1"/>
                </a:solidFill>
                <a:ea typeface="+mn-lt"/>
                <a:cs typeface="+mn-lt"/>
              </a:rPr>
              <a:t>Effective Data Analysis &amp; Communication Platform </a:t>
            </a:r>
            <a:endParaRPr lang="en-US" sz="1400" b="1" dirty="0">
              <a:solidFill>
                <a:schemeClr val="bg1"/>
              </a:solidFill>
              <a:ea typeface="+mn-lt"/>
              <a:cs typeface="+mn-lt"/>
            </a:endParaRPr>
          </a:p>
        </p:txBody>
      </p:sp>
      <p:sp>
        <p:nvSpPr>
          <p:cNvPr id="200" name="TextBox 199">
            <a:extLst>
              <a:ext uri="{FF2B5EF4-FFF2-40B4-BE49-F238E27FC236}">
                <a16:creationId xmlns:a16="http://schemas.microsoft.com/office/drawing/2014/main" id="{CCDA61E1-60C4-44EF-92C1-3974B2E16292}"/>
              </a:ext>
            </a:extLst>
          </p:cNvPr>
          <p:cNvSpPr txBox="1"/>
          <p:nvPr/>
        </p:nvSpPr>
        <p:spPr>
          <a:xfrm>
            <a:off x="9488586" y="1423525"/>
            <a:ext cx="2160981" cy="523220"/>
          </a:xfrm>
          <a:prstGeom prst="rect">
            <a:avLst/>
          </a:prstGeom>
          <a:noFill/>
        </p:spPr>
        <p:txBody>
          <a:bodyPr wrap="square" rtlCol="0">
            <a:spAutoFit/>
          </a:bodyPr>
          <a:lstStyle/>
          <a:p>
            <a:r>
              <a:rPr lang="en-ID" sz="1400" b="1" dirty="0">
                <a:solidFill>
                  <a:schemeClr val="bg1"/>
                </a:solidFill>
                <a:ea typeface="+mn-lt"/>
                <a:cs typeface="+mn-lt"/>
              </a:rPr>
              <a:t>ITSM in JSM Ops genie &amp; Activity Tracking</a:t>
            </a:r>
            <a:endParaRPr lang="en-US" sz="1400" b="1" dirty="0">
              <a:solidFill>
                <a:schemeClr val="bg1"/>
              </a:solidFill>
              <a:ea typeface="+mn-lt"/>
              <a:cs typeface="+mn-lt"/>
            </a:endParaRPr>
          </a:p>
        </p:txBody>
      </p:sp>
      <p:sp>
        <p:nvSpPr>
          <p:cNvPr id="8" name="Rectangle: Rounded Corners 7">
            <a:extLst>
              <a:ext uri="{FF2B5EF4-FFF2-40B4-BE49-F238E27FC236}">
                <a16:creationId xmlns:a16="http://schemas.microsoft.com/office/drawing/2014/main" id="{B8277C25-20CB-4E92-BE43-9F67129FB367}"/>
              </a:ext>
            </a:extLst>
          </p:cNvPr>
          <p:cNvSpPr/>
          <p:nvPr/>
        </p:nvSpPr>
        <p:spPr>
          <a:xfrm>
            <a:off x="371474" y="1304925"/>
            <a:ext cx="3713429" cy="1154883"/>
          </a:xfrm>
          <a:prstGeom prst="roundRect">
            <a:avLst>
              <a:gd name="adj" fmla="val 10758"/>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84BC104D-6098-4E6B-A630-37D6FB5B196B}"/>
              </a:ext>
            </a:extLst>
          </p:cNvPr>
          <p:cNvSpPr/>
          <p:nvPr/>
        </p:nvSpPr>
        <p:spPr>
          <a:xfrm flipV="1">
            <a:off x="576502" y="1295166"/>
            <a:ext cx="1000709" cy="887490"/>
          </a:xfrm>
          <a:prstGeom prst="round2SameRect">
            <a:avLst>
              <a:gd name="adj1" fmla="val 1205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FC38E864-C837-4B0A-871B-73636D97CD2D}"/>
              </a:ext>
            </a:extLst>
          </p:cNvPr>
          <p:cNvSpPr txBox="1"/>
          <p:nvPr/>
        </p:nvSpPr>
        <p:spPr>
          <a:xfrm>
            <a:off x="1696780" y="1559201"/>
            <a:ext cx="2296655" cy="523220"/>
          </a:xfrm>
          <a:prstGeom prst="rect">
            <a:avLst/>
          </a:prstGeom>
          <a:noFill/>
        </p:spPr>
        <p:txBody>
          <a:bodyPr wrap="square" rtlCol="0">
            <a:spAutoFit/>
          </a:bodyPr>
          <a:lstStyle/>
          <a:p>
            <a:r>
              <a:rPr lang="en-ID" sz="1400" b="1" dirty="0">
                <a:solidFill>
                  <a:schemeClr val="bg1"/>
                </a:solidFill>
                <a:ea typeface="+mn-lt"/>
                <a:cs typeface="+mn-lt"/>
              </a:rPr>
              <a:t>Proactive Monitoring  &amp; Preventive Actions </a:t>
            </a:r>
            <a:endParaRPr lang="en-US" sz="1400" dirty="0">
              <a:solidFill>
                <a:schemeClr val="bg1"/>
              </a:solidFill>
            </a:endParaRPr>
          </a:p>
        </p:txBody>
      </p:sp>
      <p:grpSp>
        <p:nvGrpSpPr>
          <p:cNvPr id="398" name="Group 397">
            <a:extLst>
              <a:ext uri="{FF2B5EF4-FFF2-40B4-BE49-F238E27FC236}">
                <a16:creationId xmlns:a16="http://schemas.microsoft.com/office/drawing/2014/main" id="{B3C35EFD-6BDF-4BD2-9A69-0ED054842B2C}"/>
              </a:ext>
            </a:extLst>
          </p:cNvPr>
          <p:cNvGrpSpPr/>
          <p:nvPr/>
        </p:nvGrpSpPr>
        <p:grpSpPr>
          <a:xfrm>
            <a:off x="5665949" y="5127833"/>
            <a:ext cx="1808140" cy="1200329"/>
            <a:chOff x="714897" y="2540179"/>
            <a:chExt cx="2001437" cy="1200329"/>
          </a:xfrm>
        </p:grpSpPr>
        <p:grpSp>
          <p:nvGrpSpPr>
            <p:cNvPr id="399" name="Group 398">
              <a:extLst>
                <a:ext uri="{FF2B5EF4-FFF2-40B4-BE49-F238E27FC236}">
                  <a16:creationId xmlns:a16="http://schemas.microsoft.com/office/drawing/2014/main" id="{86F0F484-F267-421A-A263-CBCFD07A1288}"/>
                </a:ext>
              </a:extLst>
            </p:cNvPr>
            <p:cNvGrpSpPr/>
            <p:nvPr/>
          </p:nvGrpSpPr>
          <p:grpSpPr>
            <a:xfrm>
              <a:off x="714897" y="2658430"/>
              <a:ext cx="137276" cy="138535"/>
              <a:chOff x="7021513" y="2890838"/>
              <a:chExt cx="346076" cy="349250"/>
            </a:xfrm>
          </p:grpSpPr>
          <p:sp>
            <p:nvSpPr>
              <p:cNvPr id="401" name="Freeform 12">
                <a:extLst>
                  <a:ext uri="{FF2B5EF4-FFF2-40B4-BE49-F238E27FC236}">
                    <a16:creationId xmlns:a16="http://schemas.microsoft.com/office/drawing/2014/main" id="{489D15B5-1CB9-4BB5-A409-AA0C3A1C3D27}"/>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2" name="Freeform 13">
                <a:extLst>
                  <a:ext uri="{FF2B5EF4-FFF2-40B4-BE49-F238E27FC236}">
                    <a16:creationId xmlns:a16="http://schemas.microsoft.com/office/drawing/2014/main" id="{34E29F4A-3F5D-4497-9F0F-AF720C7FEF0F}"/>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00" name="TextBox 399">
              <a:extLst>
                <a:ext uri="{FF2B5EF4-FFF2-40B4-BE49-F238E27FC236}">
                  <a16:creationId xmlns:a16="http://schemas.microsoft.com/office/drawing/2014/main" id="{FE128823-6DFA-43DD-B446-D8D2A21741C8}"/>
                </a:ext>
              </a:extLst>
            </p:cNvPr>
            <p:cNvSpPr txBox="1"/>
            <p:nvPr/>
          </p:nvSpPr>
          <p:spPr>
            <a:xfrm>
              <a:off x="872953" y="2540179"/>
              <a:ext cx="1843381" cy="1200329"/>
            </a:xfrm>
            <a:prstGeom prst="rect">
              <a:avLst/>
            </a:prstGeom>
            <a:noFill/>
          </p:spPr>
          <p:txBody>
            <a:bodyPr wrap="square" rtlCol="0">
              <a:spAutoFit/>
            </a:bodyPr>
            <a:lstStyle/>
            <a:p>
              <a:r>
                <a:rPr lang="en-US" sz="1200" dirty="0"/>
                <a:t>Champion : Java, Unix , MySQL, AEM/CQ5</a:t>
              </a:r>
            </a:p>
            <a:p>
              <a:r>
                <a:rPr lang="en-US" sz="1200" dirty="0"/>
                <a:t>Challenger : </a:t>
              </a:r>
              <a:r>
                <a:rPr lang="en-US" sz="1200" dirty="0" err="1"/>
                <a:t>Strapi</a:t>
              </a:r>
              <a:r>
                <a:rPr lang="en-US" sz="1200" dirty="0"/>
                <a:t>, Angular, </a:t>
              </a:r>
              <a:r>
                <a:rPr lang="en-US" sz="1200" dirty="0" err="1"/>
                <a:t>Mulesoft</a:t>
              </a:r>
              <a:endParaRPr lang="en-US" sz="1200" dirty="0"/>
            </a:p>
            <a:p>
              <a:endParaRPr lang="en-US" sz="1200" dirty="0"/>
            </a:p>
          </p:txBody>
        </p:sp>
      </p:grpSp>
      <p:sp>
        <p:nvSpPr>
          <p:cNvPr id="415" name="TextBox 414">
            <a:extLst>
              <a:ext uri="{FF2B5EF4-FFF2-40B4-BE49-F238E27FC236}">
                <a16:creationId xmlns:a16="http://schemas.microsoft.com/office/drawing/2014/main" id="{D7B79C7C-7BC3-43A2-A266-3B4B90788605}"/>
              </a:ext>
            </a:extLst>
          </p:cNvPr>
          <p:cNvSpPr txBox="1"/>
          <p:nvPr/>
        </p:nvSpPr>
        <p:spPr>
          <a:xfrm flipH="1">
            <a:off x="2739630" y="5538843"/>
            <a:ext cx="2051293" cy="307777"/>
          </a:xfrm>
          <a:prstGeom prst="rect">
            <a:avLst/>
          </a:prstGeom>
          <a:noFill/>
        </p:spPr>
        <p:txBody>
          <a:bodyPr wrap="square" lIns="0" tIns="0" rIns="0" bIns="0" rtlCol="0">
            <a:spAutoFit/>
          </a:bodyPr>
          <a:lstStyle/>
          <a:p>
            <a:r>
              <a:rPr lang="en-US" sz="2000" b="1" dirty="0">
                <a:solidFill>
                  <a:schemeClr val="bg1"/>
                </a:solidFill>
                <a:latin typeface="Segoe UI" panose="020B0502040204020203" pitchFamily="34" charset="0"/>
                <a:cs typeface="Segoe UI" panose="020B0502040204020203" pitchFamily="34" charset="0"/>
              </a:rPr>
              <a:t>Our Support</a:t>
            </a:r>
          </a:p>
        </p:txBody>
      </p:sp>
      <p:grpSp>
        <p:nvGrpSpPr>
          <p:cNvPr id="427" name="Group 426">
            <a:extLst>
              <a:ext uri="{FF2B5EF4-FFF2-40B4-BE49-F238E27FC236}">
                <a16:creationId xmlns:a16="http://schemas.microsoft.com/office/drawing/2014/main" id="{5BBAF033-7213-4E1E-A89B-8FDF00C7D54D}"/>
              </a:ext>
            </a:extLst>
          </p:cNvPr>
          <p:cNvGrpSpPr/>
          <p:nvPr/>
        </p:nvGrpSpPr>
        <p:grpSpPr>
          <a:xfrm>
            <a:off x="7747233" y="5172931"/>
            <a:ext cx="1808140" cy="1015663"/>
            <a:chOff x="714897" y="2585277"/>
            <a:chExt cx="2001437" cy="1015663"/>
          </a:xfrm>
        </p:grpSpPr>
        <p:grpSp>
          <p:nvGrpSpPr>
            <p:cNvPr id="428" name="Group 427">
              <a:extLst>
                <a:ext uri="{FF2B5EF4-FFF2-40B4-BE49-F238E27FC236}">
                  <a16:creationId xmlns:a16="http://schemas.microsoft.com/office/drawing/2014/main" id="{68E65F4B-D331-44A6-B1CA-2FD295F876D4}"/>
                </a:ext>
              </a:extLst>
            </p:cNvPr>
            <p:cNvGrpSpPr/>
            <p:nvPr/>
          </p:nvGrpSpPr>
          <p:grpSpPr>
            <a:xfrm>
              <a:off x="714897" y="2658430"/>
              <a:ext cx="137276" cy="138535"/>
              <a:chOff x="7021513" y="2890838"/>
              <a:chExt cx="346076" cy="349250"/>
            </a:xfrm>
          </p:grpSpPr>
          <p:sp>
            <p:nvSpPr>
              <p:cNvPr id="430" name="Freeform 12">
                <a:extLst>
                  <a:ext uri="{FF2B5EF4-FFF2-40B4-BE49-F238E27FC236}">
                    <a16:creationId xmlns:a16="http://schemas.microsoft.com/office/drawing/2014/main" id="{AA4FFB98-4E96-4D9E-A5E5-A13B2A767992}"/>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1" name="Freeform 13">
                <a:extLst>
                  <a:ext uri="{FF2B5EF4-FFF2-40B4-BE49-F238E27FC236}">
                    <a16:creationId xmlns:a16="http://schemas.microsoft.com/office/drawing/2014/main" id="{85EAABDD-468E-4A05-BDF0-63A41F02BA0B}"/>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29" name="TextBox 428">
              <a:extLst>
                <a:ext uri="{FF2B5EF4-FFF2-40B4-BE49-F238E27FC236}">
                  <a16:creationId xmlns:a16="http://schemas.microsoft.com/office/drawing/2014/main" id="{E87D208E-23A1-454F-A869-EDBCAC9526F5}"/>
                </a:ext>
              </a:extLst>
            </p:cNvPr>
            <p:cNvSpPr txBox="1"/>
            <p:nvPr/>
          </p:nvSpPr>
          <p:spPr>
            <a:xfrm>
              <a:off x="872953" y="2585277"/>
              <a:ext cx="1843381" cy="1015663"/>
            </a:xfrm>
            <a:prstGeom prst="rect">
              <a:avLst/>
            </a:prstGeom>
            <a:noFill/>
          </p:spPr>
          <p:txBody>
            <a:bodyPr wrap="square" rtlCol="0">
              <a:spAutoFit/>
            </a:bodyPr>
            <a:lstStyle/>
            <a:p>
              <a:r>
                <a:rPr lang="en-US" sz="1200" dirty="0"/>
                <a:t>Priority Issue handling with direct customer impact , engagement &amp; Preventive Actions</a:t>
              </a:r>
            </a:p>
          </p:txBody>
        </p:sp>
      </p:grpSp>
      <p:grpSp>
        <p:nvGrpSpPr>
          <p:cNvPr id="432" name="Group 431">
            <a:extLst>
              <a:ext uri="{FF2B5EF4-FFF2-40B4-BE49-F238E27FC236}">
                <a16:creationId xmlns:a16="http://schemas.microsoft.com/office/drawing/2014/main" id="{7AF93919-8098-4CE0-B340-F132022F4CF4}"/>
              </a:ext>
            </a:extLst>
          </p:cNvPr>
          <p:cNvGrpSpPr/>
          <p:nvPr/>
        </p:nvGrpSpPr>
        <p:grpSpPr>
          <a:xfrm>
            <a:off x="9828516" y="5172931"/>
            <a:ext cx="1808140" cy="830997"/>
            <a:chOff x="714897" y="2585277"/>
            <a:chExt cx="2001437" cy="830997"/>
          </a:xfrm>
        </p:grpSpPr>
        <p:grpSp>
          <p:nvGrpSpPr>
            <p:cNvPr id="433" name="Group 432">
              <a:extLst>
                <a:ext uri="{FF2B5EF4-FFF2-40B4-BE49-F238E27FC236}">
                  <a16:creationId xmlns:a16="http://schemas.microsoft.com/office/drawing/2014/main" id="{2A01C418-1F32-4D9B-94BB-100214348E72}"/>
                </a:ext>
              </a:extLst>
            </p:cNvPr>
            <p:cNvGrpSpPr/>
            <p:nvPr/>
          </p:nvGrpSpPr>
          <p:grpSpPr>
            <a:xfrm>
              <a:off x="714897" y="2658430"/>
              <a:ext cx="137276" cy="138535"/>
              <a:chOff x="7021513" y="2890838"/>
              <a:chExt cx="346076" cy="349250"/>
            </a:xfrm>
          </p:grpSpPr>
          <p:sp>
            <p:nvSpPr>
              <p:cNvPr id="435" name="Freeform 12">
                <a:extLst>
                  <a:ext uri="{FF2B5EF4-FFF2-40B4-BE49-F238E27FC236}">
                    <a16:creationId xmlns:a16="http://schemas.microsoft.com/office/drawing/2014/main" id="{C63DA3C2-E1BE-4E68-8E92-4CE79D5110F2}"/>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6" name="Freeform 13">
                <a:extLst>
                  <a:ext uri="{FF2B5EF4-FFF2-40B4-BE49-F238E27FC236}">
                    <a16:creationId xmlns:a16="http://schemas.microsoft.com/office/drawing/2014/main" id="{C2E00374-0E6B-4AE8-AF9F-3D2145239079}"/>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34" name="TextBox 433">
              <a:extLst>
                <a:ext uri="{FF2B5EF4-FFF2-40B4-BE49-F238E27FC236}">
                  <a16:creationId xmlns:a16="http://schemas.microsoft.com/office/drawing/2014/main" id="{ED136CED-168B-4703-84CF-925E5BDA6B72}"/>
                </a:ext>
              </a:extLst>
            </p:cNvPr>
            <p:cNvSpPr txBox="1"/>
            <p:nvPr/>
          </p:nvSpPr>
          <p:spPr>
            <a:xfrm>
              <a:off x="872953" y="2585277"/>
              <a:ext cx="1843381" cy="830997"/>
            </a:xfrm>
            <a:prstGeom prst="rect">
              <a:avLst/>
            </a:prstGeom>
            <a:noFill/>
          </p:spPr>
          <p:txBody>
            <a:bodyPr wrap="square" rtlCol="0">
              <a:spAutoFit/>
            </a:bodyPr>
            <a:lstStyle/>
            <a:p>
              <a:r>
                <a:rPr lang="en-US" sz="1200" dirty="0"/>
                <a:t>Crucial Content Launches : iPhone, Black Friday &amp; Christmas Launches</a:t>
              </a:r>
            </a:p>
          </p:txBody>
        </p:sp>
      </p:grpSp>
      <p:cxnSp>
        <p:nvCxnSpPr>
          <p:cNvPr id="437" name="Straight Connector 436">
            <a:extLst>
              <a:ext uri="{FF2B5EF4-FFF2-40B4-BE49-F238E27FC236}">
                <a16:creationId xmlns:a16="http://schemas.microsoft.com/office/drawing/2014/main" id="{F88F4FBF-1767-4231-8F9B-BA0146F8AA89}"/>
              </a:ext>
            </a:extLst>
          </p:cNvPr>
          <p:cNvCxnSpPr>
            <a:cxnSpLocks/>
          </p:cNvCxnSpPr>
          <p:nvPr/>
        </p:nvCxnSpPr>
        <p:spPr>
          <a:xfrm>
            <a:off x="6140080" y="5185933"/>
            <a:ext cx="0" cy="98965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157A3CFD-3BE5-4E81-A93F-DA81A9B4737F}"/>
              </a:ext>
            </a:extLst>
          </p:cNvPr>
          <p:cNvCxnSpPr>
            <a:cxnSpLocks/>
          </p:cNvCxnSpPr>
          <p:nvPr/>
        </p:nvCxnSpPr>
        <p:spPr>
          <a:xfrm>
            <a:off x="8221364" y="5185933"/>
            <a:ext cx="0" cy="98965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CAD9061-7463-41E8-ABFF-59DA06CDD027}"/>
              </a:ext>
            </a:extLst>
          </p:cNvPr>
          <p:cNvGrpSpPr/>
          <p:nvPr/>
        </p:nvGrpSpPr>
        <p:grpSpPr>
          <a:xfrm rot="5400000">
            <a:off x="1939688" y="2192415"/>
            <a:ext cx="577000" cy="577000"/>
            <a:chOff x="1542051" y="3016016"/>
            <a:chExt cx="577000" cy="577000"/>
          </a:xfrm>
        </p:grpSpPr>
        <p:sp>
          <p:nvSpPr>
            <p:cNvPr id="179" name="Oval 178">
              <a:extLst>
                <a:ext uri="{FF2B5EF4-FFF2-40B4-BE49-F238E27FC236}">
                  <a16:creationId xmlns:a16="http://schemas.microsoft.com/office/drawing/2014/main" id="{BD1BF205-8D02-4F7F-BF18-0EAAF9E92D73}"/>
                </a:ext>
              </a:extLst>
            </p:cNvPr>
            <p:cNvSpPr/>
            <p:nvPr/>
          </p:nvSpPr>
          <p:spPr>
            <a:xfrm>
              <a:off x="1542051" y="3016016"/>
              <a:ext cx="577000" cy="577000"/>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35">
              <a:extLst>
                <a:ext uri="{FF2B5EF4-FFF2-40B4-BE49-F238E27FC236}">
                  <a16:creationId xmlns:a16="http://schemas.microsoft.com/office/drawing/2014/main" id="{8DF8A330-79B5-4F97-BA9D-2A81F613E329}"/>
                </a:ext>
              </a:extLst>
            </p:cNvPr>
            <p:cNvSpPr>
              <a:spLocks noEditPoints="1"/>
            </p:cNvSpPr>
            <p:nvPr/>
          </p:nvSpPr>
          <p:spPr bwMode="auto">
            <a:xfrm>
              <a:off x="1716009" y="3146170"/>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 name="Rectangle: Rounded Corners 3">
            <a:extLst>
              <a:ext uri="{FF2B5EF4-FFF2-40B4-BE49-F238E27FC236}">
                <a16:creationId xmlns:a16="http://schemas.microsoft.com/office/drawing/2014/main" id="{58092E29-1E15-B214-8FAE-95AF0EFE0C76}"/>
              </a:ext>
            </a:extLst>
          </p:cNvPr>
          <p:cNvSpPr/>
          <p:nvPr/>
        </p:nvSpPr>
        <p:spPr>
          <a:xfrm>
            <a:off x="4346192" y="2916683"/>
            <a:ext cx="3562085" cy="1712085"/>
          </a:xfrm>
          <a:prstGeom prst="roundRect">
            <a:avLst>
              <a:gd name="adj" fmla="val 79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dirty="0">
                <a:solidFill>
                  <a:schemeClr val="tx1"/>
                </a:solidFill>
              </a:rPr>
              <a:t> Perform Data Analysis on applications’ traffic depicting trends and alerts</a:t>
            </a:r>
          </a:p>
          <a:p>
            <a:pPr algn="ctr"/>
            <a:r>
              <a:rPr lang="en-GB" sz="1200" dirty="0">
                <a:solidFill>
                  <a:schemeClr val="tx1"/>
                </a:solidFill>
              </a:rPr>
              <a:t> Using Slack as a flexible communication platform to talk things out live</a:t>
            </a:r>
          </a:p>
        </p:txBody>
      </p:sp>
      <p:sp>
        <p:nvSpPr>
          <p:cNvPr id="6" name="Rectangle: Rounded Corners 5">
            <a:extLst>
              <a:ext uri="{FF2B5EF4-FFF2-40B4-BE49-F238E27FC236}">
                <a16:creationId xmlns:a16="http://schemas.microsoft.com/office/drawing/2014/main" id="{19DEDCCE-7CFE-73A3-523D-35F1586A4D6E}"/>
              </a:ext>
            </a:extLst>
          </p:cNvPr>
          <p:cNvSpPr/>
          <p:nvPr/>
        </p:nvSpPr>
        <p:spPr>
          <a:xfrm>
            <a:off x="8085724" y="2919623"/>
            <a:ext cx="3592648" cy="1712086"/>
          </a:xfrm>
          <a:prstGeom prst="roundRect">
            <a:avLst>
              <a:gd name="adj" fmla="val 79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200" dirty="0">
              <a:solidFill>
                <a:schemeClr val="tx1"/>
              </a:solidFill>
            </a:endParaRPr>
          </a:p>
          <a:p>
            <a:pPr algn="ctr"/>
            <a:r>
              <a:rPr lang="en-GB" sz="1200" dirty="0">
                <a:solidFill>
                  <a:schemeClr val="tx1"/>
                </a:solidFill>
              </a:rPr>
              <a:t>Modern approach in ITSM solution by Atlassian</a:t>
            </a:r>
          </a:p>
          <a:p>
            <a:pPr algn="ctr"/>
            <a:endParaRPr lang="en-GB" sz="1200" dirty="0">
              <a:solidFill>
                <a:schemeClr val="tx1"/>
              </a:solidFill>
            </a:endParaRPr>
          </a:p>
        </p:txBody>
      </p:sp>
      <p:pic>
        <p:nvPicPr>
          <p:cNvPr id="1026" name="Picture 2">
            <a:extLst>
              <a:ext uri="{FF2B5EF4-FFF2-40B4-BE49-F238E27FC236}">
                <a16:creationId xmlns:a16="http://schemas.microsoft.com/office/drawing/2014/main" id="{1DF63B6E-7DF7-740E-6555-8593AC77D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758" y="3754588"/>
            <a:ext cx="616221" cy="5650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DD1DA5DA-5F9D-6D77-BA30-6C3DB66EE3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8269" y="3966320"/>
            <a:ext cx="1459091" cy="755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259C13-CEFC-2BF7-5703-EEDB631B51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0808" y="3949245"/>
            <a:ext cx="814654" cy="233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F815484-F981-E4F2-A461-13B777D893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2566" y="3807680"/>
            <a:ext cx="631414" cy="2425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F2D671C-EE6C-389A-A27E-BE288B55FC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5005" y="4222684"/>
            <a:ext cx="2077865" cy="29959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Heart with pulse outline">
            <a:extLst>
              <a:ext uri="{FF2B5EF4-FFF2-40B4-BE49-F238E27FC236}">
                <a16:creationId xmlns:a16="http://schemas.microsoft.com/office/drawing/2014/main" id="{C3FEEF72-043A-3716-E01A-720E55EDB5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3909" y="1388490"/>
            <a:ext cx="657648" cy="657648"/>
          </a:xfrm>
          <a:prstGeom prst="rect">
            <a:avLst/>
          </a:prstGeom>
        </p:spPr>
      </p:pic>
      <p:pic>
        <p:nvPicPr>
          <p:cNvPr id="16" name="Graphic 15" descr="Megaphone1 outline">
            <a:extLst>
              <a:ext uri="{FF2B5EF4-FFF2-40B4-BE49-F238E27FC236}">
                <a16:creationId xmlns:a16="http://schemas.microsoft.com/office/drawing/2014/main" id="{80487608-3EBF-1057-3809-D5739E98F8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95758" y="1295166"/>
            <a:ext cx="785622" cy="785622"/>
          </a:xfrm>
          <a:prstGeom prst="rect">
            <a:avLst/>
          </a:prstGeom>
        </p:spPr>
      </p:pic>
      <p:pic>
        <p:nvPicPr>
          <p:cNvPr id="18" name="Graphic 17" descr="Continuous Improvement outline">
            <a:extLst>
              <a:ext uri="{FF2B5EF4-FFF2-40B4-BE49-F238E27FC236}">
                <a16:creationId xmlns:a16="http://schemas.microsoft.com/office/drawing/2014/main" id="{D6D19633-DC3D-6F0E-F4BE-BCFB835CC0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09896" y="1355858"/>
            <a:ext cx="785622" cy="785622"/>
          </a:xfrm>
          <a:prstGeom prst="rect">
            <a:avLst/>
          </a:prstGeom>
        </p:spPr>
      </p:pic>
      <p:pic>
        <p:nvPicPr>
          <p:cNvPr id="24" name="Graphic 23" descr="Care outline">
            <a:extLst>
              <a:ext uri="{FF2B5EF4-FFF2-40B4-BE49-F238E27FC236}">
                <a16:creationId xmlns:a16="http://schemas.microsoft.com/office/drawing/2014/main" id="{4E4D2DC3-2F45-712C-6048-3EE10239076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16869" y="5223559"/>
            <a:ext cx="914400" cy="914400"/>
          </a:xfrm>
          <a:prstGeom prst="rect">
            <a:avLst/>
          </a:prstGeom>
        </p:spPr>
      </p:pic>
      <p:sp>
        <p:nvSpPr>
          <p:cNvPr id="25" name="Rectangle: Rounded Corners 24">
            <a:extLst>
              <a:ext uri="{FF2B5EF4-FFF2-40B4-BE49-F238E27FC236}">
                <a16:creationId xmlns:a16="http://schemas.microsoft.com/office/drawing/2014/main" id="{B25ADBE5-8E2C-A564-6065-F658441CEE40}"/>
              </a:ext>
            </a:extLst>
          </p:cNvPr>
          <p:cNvSpPr/>
          <p:nvPr/>
        </p:nvSpPr>
        <p:spPr>
          <a:xfrm>
            <a:off x="513628" y="2908580"/>
            <a:ext cx="3723085" cy="1720188"/>
          </a:xfrm>
          <a:prstGeom prst="roundRect">
            <a:avLst>
              <a:gd name="adj" fmla="val 79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dirty="0">
                <a:solidFill>
                  <a:schemeClr val="tx1"/>
                </a:solidFill>
              </a:rPr>
              <a:t>Proactive monitoring to maintain high time availability and prevent major issues with  state of the art monitoring tools</a:t>
            </a:r>
          </a:p>
        </p:txBody>
      </p:sp>
      <p:pic>
        <p:nvPicPr>
          <p:cNvPr id="12" name="Picture 19" descr="A picture containing logo&#10;&#10;Description automatically generated">
            <a:extLst>
              <a:ext uri="{FF2B5EF4-FFF2-40B4-BE49-F238E27FC236}">
                <a16:creationId xmlns:a16="http://schemas.microsoft.com/office/drawing/2014/main" id="{EED4B027-A842-3876-01D7-0FF34E714381}"/>
              </a:ext>
            </a:extLst>
          </p:cNvPr>
          <p:cNvPicPr>
            <a:picLocks noChangeAspect="1"/>
          </p:cNvPicPr>
          <p:nvPr/>
        </p:nvPicPr>
        <p:blipFill>
          <a:blip r:embed="rId18"/>
          <a:stretch>
            <a:fillRect/>
          </a:stretch>
        </p:blipFill>
        <p:spPr>
          <a:xfrm>
            <a:off x="2811003" y="3638061"/>
            <a:ext cx="1331812" cy="656518"/>
          </a:xfrm>
          <a:prstGeom prst="rect">
            <a:avLst/>
          </a:prstGeom>
        </p:spPr>
      </p:pic>
      <p:pic>
        <p:nvPicPr>
          <p:cNvPr id="11" name="Picture 18" descr="Logo&#10;&#10;Description automatically generated">
            <a:extLst>
              <a:ext uri="{FF2B5EF4-FFF2-40B4-BE49-F238E27FC236}">
                <a16:creationId xmlns:a16="http://schemas.microsoft.com/office/drawing/2014/main" id="{EA0E966D-9D52-6E34-D3A8-A09498CF1EE2}"/>
              </a:ext>
            </a:extLst>
          </p:cNvPr>
          <p:cNvPicPr>
            <a:picLocks noChangeAspect="1"/>
          </p:cNvPicPr>
          <p:nvPr/>
        </p:nvPicPr>
        <p:blipFill>
          <a:blip r:embed="rId19"/>
          <a:stretch>
            <a:fillRect/>
          </a:stretch>
        </p:blipFill>
        <p:spPr>
          <a:xfrm>
            <a:off x="1782669" y="3815461"/>
            <a:ext cx="1071429" cy="813310"/>
          </a:xfrm>
          <a:prstGeom prst="rect">
            <a:avLst/>
          </a:prstGeom>
        </p:spPr>
      </p:pic>
      <p:pic>
        <p:nvPicPr>
          <p:cNvPr id="27" name="Picture 26" descr="A picture containing text, sign&#10;&#10;Description automatically generated">
            <a:extLst>
              <a:ext uri="{FF2B5EF4-FFF2-40B4-BE49-F238E27FC236}">
                <a16:creationId xmlns:a16="http://schemas.microsoft.com/office/drawing/2014/main" id="{AF529BBB-E4F0-41B0-56C2-9CE8446C837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9176" y="3641976"/>
            <a:ext cx="773463" cy="739946"/>
          </a:xfrm>
          <a:prstGeom prst="rect">
            <a:avLst/>
          </a:prstGeom>
        </p:spPr>
      </p:pic>
      <p:pic>
        <p:nvPicPr>
          <p:cNvPr id="31" name="Picture 30" descr="Logo&#10;&#10;Description automatically generated">
            <a:extLst>
              <a:ext uri="{FF2B5EF4-FFF2-40B4-BE49-F238E27FC236}">
                <a16:creationId xmlns:a16="http://schemas.microsoft.com/office/drawing/2014/main" id="{E51D411B-02FB-81A1-B5A1-A6F2FB474A0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75409" y="3623880"/>
            <a:ext cx="1188530" cy="848950"/>
          </a:xfrm>
          <a:prstGeom prst="rect">
            <a:avLst/>
          </a:prstGeom>
        </p:spPr>
      </p:pic>
    </p:spTree>
    <p:extLst>
      <p:ext uri="{BB962C8B-B14F-4D97-AF65-F5344CB8AC3E}">
        <p14:creationId xmlns:p14="http://schemas.microsoft.com/office/powerpoint/2010/main" val="22506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160" descr="A group of people sitting around a table&#10;&#10;Description automatically generated with medium confidence">
            <a:extLst>
              <a:ext uri="{FF2B5EF4-FFF2-40B4-BE49-F238E27FC236}">
                <a16:creationId xmlns:a16="http://schemas.microsoft.com/office/drawing/2014/main" id="{64E4C909-6033-4A76-92AB-61D1C15DC4B6}"/>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1406" t="49831" r="12439" b="25216"/>
          <a:stretch/>
        </p:blipFill>
        <p:spPr>
          <a:xfrm>
            <a:off x="371474" y="2628627"/>
            <a:ext cx="11449051" cy="2161665"/>
          </a:xfrm>
          <a:custGeom>
            <a:avLst/>
            <a:gdLst>
              <a:gd name="connsiteX0" fmla="*/ 266014 w 11449051"/>
              <a:gd name="connsiteY0" fmla="*/ 0 h 2161665"/>
              <a:gd name="connsiteX1" fmla="*/ 11183037 w 11449051"/>
              <a:gd name="connsiteY1" fmla="*/ 0 h 2161665"/>
              <a:gd name="connsiteX2" fmla="*/ 11449051 w 11449051"/>
              <a:gd name="connsiteY2" fmla="*/ 266014 h 2161665"/>
              <a:gd name="connsiteX3" fmla="*/ 11449051 w 11449051"/>
              <a:gd name="connsiteY3" fmla="*/ 1895651 h 2161665"/>
              <a:gd name="connsiteX4" fmla="*/ 11183037 w 11449051"/>
              <a:gd name="connsiteY4" fmla="*/ 2161665 h 2161665"/>
              <a:gd name="connsiteX5" fmla="*/ 266014 w 11449051"/>
              <a:gd name="connsiteY5" fmla="*/ 2161665 h 2161665"/>
              <a:gd name="connsiteX6" fmla="*/ 0 w 11449051"/>
              <a:gd name="connsiteY6" fmla="*/ 1895651 h 2161665"/>
              <a:gd name="connsiteX7" fmla="*/ 0 w 11449051"/>
              <a:gd name="connsiteY7" fmla="*/ 266014 h 2161665"/>
              <a:gd name="connsiteX8" fmla="*/ 266014 w 11449051"/>
              <a:gd name="connsiteY8" fmla="*/ 0 h 21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9051" h="2161665">
                <a:moveTo>
                  <a:pt x="266014" y="0"/>
                </a:moveTo>
                <a:lnTo>
                  <a:pt x="11183037" y="0"/>
                </a:lnTo>
                <a:cubicBezTo>
                  <a:pt x="11329952" y="0"/>
                  <a:pt x="11449051" y="119099"/>
                  <a:pt x="11449051" y="266014"/>
                </a:cubicBezTo>
                <a:lnTo>
                  <a:pt x="11449051" y="1895651"/>
                </a:lnTo>
                <a:cubicBezTo>
                  <a:pt x="11449051" y="2042566"/>
                  <a:pt x="11329952" y="2161665"/>
                  <a:pt x="11183037" y="2161665"/>
                </a:cubicBezTo>
                <a:lnTo>
                  <a:pt x="266014" y="2161665"/>
                </a:lnTo>
                <a:cubicBezTo>
                  <a:pt x="119099" y="2161665"/>
                  <a:pt x="0" y="2042566"/>
                  <a:pt x="0" y="1895651"/>
                </a:cubicBezTo>
                <a:lnTo>
                  <a:pt x="0" y="266014"/>
                </a:lnTo>
                <a:cubicBezTo>
                  <a:pt x="0" y="119099"/>
                  <a:pt x="119099" y="0"/>
                  <a:pt x="266014" y="0"/>
                </a:cubicBezTo>
                <a:close/>
              </a:path>
            </a:pathLst>
          </a:custGeom>
        </p:spPr>
      </p:pic>
      <p:sp>
        <p:nvSpPr>
          <p:cNvPr id="3" name="Rectangle: Rounded Corners 2">
            <a:extLst>
              <a:ext uri="{FF2B5EF4-FFF2-40B4-BE49-F238E27FC236}">
                <a16:creationId xmlns:a16="http://schemas.microsoft.com/office/drawing/2014/main" id="{B41BC9E9-D43E-478F-9286-91ED74DEE00B}"/>
              </a:ext>
            </a:extLst>
          </p:cNvPr>
          <p:cNvSpPr/>
          <p:nvPr/>
        </p:nvSpPr>
        <p:spPr>
          <a:xfrm>
            <a:off x="371474" y="2628627"/>
            <a:ext cx="11449051" cy="2161665"/>
          </a:xfrm>
          <a:prstGeom prst="roundRect">
            <a:avLst>
              <a:gd name="adj" fmla="val 12306"/>
            </a:avLst>
          </a:prstGeom>
          <a:solidFill>
            <a:schemeClr val="bg1">
              <a:lumMod val="85000"/>
              <a:alpha val="82000"/>
            </a:schemeClr>
          </a:solidFill>
          <a:ln w="34925" cap="rnd">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6" name="Rectangle: Top Corners Rounded 415">
            <a:extLst>
              <a:ext uri="{FF2B5EF4-FFF2-40B4-BE49-F238E27FC236}">
                <a16:creationId xmlns:a16="http://schemas.microsoft.com/office/drawing/2014/main" id="{694CC82C-7A88-4E24-8385-2B8B50BEFD57}"/>
              </a:ext>
            </a:extLst>
          </p:cNvPr>
          <p:cNvSpPr/>
          <p:nvPr/>
        </p:nvSpPr>
        <p:spPr>
          <a:xfrm rot="16200000">
            <a:off x="2231398" y="3188050"/>
            <a:ext cx="1328946" cy="5007654"/>
          </a:xfrm>
          <a:prstGeom prst="round2SameRect">
            <a:avLst>
              <a:gd name="adj1" fmla="val 9949"/>
              <a:gd name="adj2" fmla="val 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Rectangle: Rounded Corners 57">
            <a:extLst>
              <a:ext uri="{FF2B5EF4-FFF2-40B4-BE49-F238E27FC236}">
                <a16:creationId xmlns:a16="http://schemas.microsoft.com/office/drawing/2014/main" id="{37F6844E-90E3-40D6-9AAC-72D35C967752}"/>
              </a:ext>
            </a:extLst>
          </p:cNvPr>
          <p:cNvSpPr/>
          <p:nvPr/>
        </p:nvSpPr>
        <p:spPr>
          <a:xfrm>
            <a:off x="371475" y="5016287"/>
            <a:ext cx="11449050" cy="1328951"/>
          </a:xfrm>
          <a:prstGeom prst="roundRect">
            <a:avLst>
              <a:gd name="adj" fmla="val 10505"/>
            </a:avLst>
          </a:prstGeom>
          <a:noFill/>
          <a:ln>
            <a:solidFill>
              <a:srgbClr val="5617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49A39-E838-4686-9591-5E51B9C57ACD}"/>
              </a:ext>
            </a:extLst>
          </p:cNvPr>
          <p:cNvSpPr>
            <a:spLocks noGrp="1"/>
          </p:cNvSpPr>
          <p:nvPr>
            <p:ph type="title"/>
          </p:nvPr>
        </p:nvSpPr>
        <p:spPr>
          <a:xfrm>
            <a:off x="403704" y="213172"/>
            <a:ext cx="11384593" cy="692919"/>
          </a:xfrm>
        </p:spPr>
        <p:txBody>
          <a:bodyPr lIns="0" tIns="0" rIns="0" bIns="0">
            <a:noAutofit/>
          </a:bodyPr>
          <a:lstStyle/>
          <a:p>
            <a:pPr>
              <a:lnSpc>
                <a:spcPct val="100000"/>
              </a:lnSpc>
            </a:pPr>
            <a:r>
              <a:rPr lang="en-US" dirty="0">
                <a:cs typeface="Segoe UI"/>
              </a:rPr>
              <a:t>Best Practices in CTO</a:t>
            </a:r>
            <a:endParaRPr lang="en-ID" b="1" dirty="0">
              <a:cs typeface="Segoe UI" panose="020B0502040204020203" pitchFamily="34" charset="0"/>
            </a:endParaRPr>
          </a:p>
        </p:txBody>
      </p:sp>
      <p:sp>
        <p:nvSpPr>
          <p:cNvPr id="5" name="Slide Number Placeholder 4">
            <a:extLst>
              <a:ext uri="{FF2B5EF4-FFF2-40B4-BE49-F238E27FC236}">
                <a16:creationId xmlns:a16="http://schemas.microsoft.com/office/drawing/2014/main" id="{86624B1F-DC60-4966-8FB7-986A31AF1CD4}"/>
              </a:ext>
            </a:extLst>
          </p:cNvPr>
          <p:cNvSpPr>
            <a:spLocks noGrp="1"/>
          </p:cNvSpPr>
          <p:nvPr>
            <p:ph type="sldNum" sz="quarter" idx="12"/>
          </p:nvPr>
        </p:nvSpPr>
        <p:spPr>
          <a:xfrm>
            <a:off x="9077325" y="6356350"/>
            <a:ext cx="2743200" cy="365125"/>
          </a:xfrm>
        </p:spPr>
        <p:txBody>
          <a:bodyPr/>
          <a:lstStyle/>
          <a:p>
            <a:fld id="{48CDA4C5-FE92-47E7-B123-CF46462CBD5E}" type="slidenum">
              <a:rPr lang="en-ID" smtClean="0">
                <a:solidFill>
                  <a:srgbClr val="8F093E"/>
                </a:solidFill>
              </a:rPr>
              <a:t>5</a:t>
            </a:fld>
            <a:endParaRPr lang="en-ID" dirty="0">
              <a:solidFill>
                <a:srgbClr val="8F093E"/>
              </a:solidFill>
            </a:endParaRPr>
          </a:p>
        </p:txBody>
      </p:sp>
      <p:sp>
        <p:nvSpPr>
          <p:cNvPr id="39" name="Oval 38">
            <a:extLst>
              <a:ext uri="{FF2B5EF4-FFF2-40B4-BE49-F238E27FC236}">
                <a16:creationId xmlns:a16="http://schemas.microsoft.com/office/drawing/2014/main" id="{AF7014CB-5A0C-474D-8226-A85EBE18A413}"/>
              </a:ext>
            </a:extLst>
          </p:cNvPr>
          <p:cNvSpPr/>
          <p:nvPr/>
        </p:nvSpPr>
        <p:spPr>
          <a:xfrm>
            <a:off x="0" y="-415309"/>
            <a:ext cx="279918" cy="279918"/>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42207A8-F530-49DC-8E67-8A05885E7ED2}"/>
              </a:ext>
            </a:extLst>
          </p:cNvPr>
          <p:cNvSpPr/>
          <p:nvPr/>
        </p:nvSpPr>
        <p:spPr>
          <a:xfrm>
            <a:off x="333569" y="-415309"/>
            <a:ext cx="279918" cy="279918"/>
          </a:xfrm>
          <a:prstGeom prst="ellips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455382D-37E5-477C-AAC1-6A7151727EAB}"/>
              </a:ext>
            </a:extLst>
          </p:cNvPr>
          <p:cNvSpPr/>
          <p:nvPr/>
        </p:nvSpPr>
        <p:spPr>
          <a:xfrm>
            <a:off x="667138" y="-415309"/>
            <a:ext cx="279918" cy="279918"/>
          </a:xfrm>
          <a:prstGeom prst="ellipse">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CF48D4E-BB13-41E9-87D8-3A88C39E14E6}"/>
              </a:ext>
            </a:extLst>
          </p:cNvPr>
          <p:cNvSpPr/>
          <p:nvPr/>
        </p:nvSpPr>
        <p:spPr>
          <a:xfrm>
            <a:off x="1000708" y="-415309"/>
            <a:ext cx="279918" cy="279918"/>
          </a:xfrm>
          <a:prstGeom prst="ellipse">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D4E926-A20F-43B8-B26D-119173DF94B2}"/>
              </a:ext>
            </a:extLst>
          </p:cNvPr>
          <p:cNvSpPr/>
          <p:nvPr/>
        </p:nvSpPr>
        <p:spPr>
          <a:xfrm>
            <a:off x="1334278" y="-415309"/>
            <a:ext cx="279918" cy="279918"/>
          </a:xfrm>
          <a:prstGeom prst="ellipse">
            <a:avLst/>
          </a:prstGeom>
          <a:solidFill>
            <a:srgbClr val="FF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Rounded Corners 176">
            <a:extLst>
              <a:ext uri="{FF2B5EF4-FFF2-40B4-BE49-F238E27FC236}">
                <a16:creationId xmlns:a16="http://schemas.microsoft.com/office/drawing/2014/main" id="{731295FE-00D2-4E6C-BAF3-87F56C6CA8B4}"/>
              </a:ext>
            </a:extLst>
          </p:cNvPr>
          <p:cNvSpPr/>
          <p:nvPr/>
        </p:nvSpPr>
        <p:spPr>
          <a:xfrm>
            <a:off x="6268261" y="1317094"/>
            <a:ext cx="5540232" cy="1154889"/>
          </a:xfrm>
          <a:prstGeom prst="roundRect">
            <a:avLst>
              <a:gd name="adj" fmla="val 9576"/>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A2BBEA5-B690-BC32-6825-00C4297FE3B3}"/>
              </a:ext>
            </a:extLst>
          </p:cNvPr>
          <p:cNvGrpSpPr/>
          <p:nvPr/>
        </p:nvGrpSpPr>
        <p:grpSpPr>
          <a:xfrm>
            <a:off x="8937578" y="2171308"/>
            <a:ext cx="577000" cy="577000"/>
            <a:chOff x="5807499" y="2192415"/>
            <a:chExt cx="577000" cy="577000"/>
          </a:xfrm>
        </p:grpSpPr>
        <p:sp>
          <p:nvSpPr>
            <p:cNvPr id="183" name="Oval 182">
              <a:extLst>
                <a:ext uri="{FF2B5EF4-FFF2-40B4-BE49-F238E27FC236}">
                  <a16:creationId xmlns:a16="http://schemas.microsoft.com/office/drawing/2014/main" id="{7FCE408E-8593-4A77-A27A-549C5CF45D94}"/>
                </a:ext>
              </a:extLst>
            </p:cNvPr>
            <p:cNvSpPr/>
            <p:nvPr/>
          </p:nvSpPr>
          <p:spPr>
            <a:xfrm rot="5400000">
              <a:off x="5807499" y="2192415"/>
              <a:ext cx="577000" cy="577000"/>
            </a:xfrm>
            <a:prstGeom prst="ellips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Freeform 35">
              <a:extLst>
                <a:ext uri="{FF2B5EF4-FFF2-40B4-BE49-F238E27FC236}">
                  <a16:creationId xmlns:a16="http://schemas.microsoft.com/office/drawing/2014/main" id="{19FA739F-7F24-4FAA-81E6-7E4EE82475DC}"/>
                </a:ext>
              </a:extLst>
            </p:cNvPr>
            <p:cNvSpPr>
              <a:spLocks noEditPoints="1"/>
            </p:cNvSpPr>
            <p:nvPr/>
          </p:nvSpPr>
          <p:spPr bwMode="auto">
            <a:xfrm rot="5400000">
              <a:off x="5938348" y="2365679"/>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89" name="Rectangle: Top Corners Rounded 188">
            <a:extLst>
              <a:ext uri="{FF2B5EF4-FFF2-40B4-BE49-F238E27FC236}">
                <a16:creationId xmlns:a16="http://schemas.microsoft.com/office/drawing/2014/main" id="{B90AC0E3-BA8F-406D-AC95-61D889E06B1E}"/>
              </a:ext>
            </a:extLst>
          </p:cNvPr>
          <p:cNvSpPr/>
          <p:nvPr/>
        </p:nvSpPr>
        <p:spPr>
          <a:xfrm flipV="1">
            <a:off x="6413024" y="1316030"/>
            <a:ext cx="1000709" cy="887490"/>
          </a:xfrm>
          <a:prstGeom prst="round2SameRect">
            <a:avLst>
              <a:gd name="adj1" fmla="val 1205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TextBox 198">
            <a:extLst>
              <a:ext uri="{FF2B5EF4-FFF2-40B4-BE49-F238E27FC236}">
                <a16:creationId xmlns:a16="http://schemas.microsoft.com/office/drawing/2014/main" id="{5070CE06-A598-4D9F-A3FB-78E269785AE6}"/>
              </a:ext>
            </a:extLst>
          </p:cNvPr>
          <p:cNvSpPr txBox="1"/>
          <p:nvPr/>
        </p:nvSpPr>
        <p:spPr>
          <a:xfrm>
            <a:off x="7655058" y="1668314"/>
            <a:ext cx="3726303" cy="307777"/>
          </a:xfrm>
          <a:prstGeom prst="rect">
            <a:avLst/>
          </a:prstGeom>
          <a:noFill/>
        </p:spPr>
        <p:txBody>
          <a:bodyPr wrap="square" rtlCol="0">
            <a:spAutoFit/>
          </a:bodyPr>
          <a:lstStyle/>
          <a:p>
            <a:r>
              <a:rPr lang="en-ID" sz="1400" b="1" dirty="0">
                <a:solidFill>
                  <a:schemeClr val="bg1"/>
                </a:solidFill>
                <a:ea typeface="+mn-lt"/>
                <a:cs typeface="+mn-lt"/>
              </a:rPr>
              <a:t>Activity Tracking and Resolution </a:t>
            </a:r>
            <a:endParaRPr lang="en-US" sz="1400" b="1" dirty="0">
              <a:solidFill>
                <a:schemeClr val="bg1"/>
              </a:solidFill>
              <a:ea typeface="+mn-lt"/>
              <a:cs typeface="+mn-lt"/>
            </a:endParaRPr>
          </a:p>
        </p:txBody>
      </p:sp>
      <p:sp>
        <p:nvSpPr>
          <p:cNvPr id="8" name="Rectangle: Rounded Corners 7">
            <a:extLst>
              <a:ext uri="{FF2B5EF4-FFF2-40B4-BE49-F238E27FC236}">
                <a16:creationId xmlns:a16="http://schemas.microsoft.com/office/drawing/2014/main" id="{B8277C25-20CB-4E92-BE43-9F67129FB367}"/>
              </a:ext>
            </a:extLst>
          </p:cNvPr>
          <p:cNvSpPr/>
          <p:nvPr/>
        </p:nvSpPr>
        <p:spPr>
          <a:xfrm>
            <a:off x="371473" y="1317094"/>
            <a:ext cx="5638284" cy="1142714"/>
          </a:xfrm>
          <a:prstGeom prst="roundRect">
            <a:avLst>
              <a:gd name="adj" fmla="val 10758"/>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84BC104D-6098-4E6B-A630-37D6FB5B196B}"/>
              </a:ext>
            </a:extLst>
          </p:cNvPr>
          <p:cNvSpPr/>
          <p:nvPr/>
        </p:nvSpPr>
        <p:spPr>
          <a:xfrm flipV="1">
            <a:off x="534700" y="1296840"/>
            <a:ext cx="1000709" cy="887490"/>
          </a:xfrm>
          <a:prstGeom prst="round2SameRect">
            <a:avLst>
              <a:gd name="adj1" fmla="val 1205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FC38E864-C837-4B0A-871B-73636D97CD2D}"/>
              </a:ext>
            </a:extLst>
          </p:cNvPr>
          <p:cNvSpPr txBox="1"/>
          <p:nvPr/>
        </p:nvSpPr>
        <p:spPr>
          <a:xfrm>
            <a:off x="1802966" y="1677376"/>
            <a:ext cx="3521612" cy="307777"/>
          </a:xfrm>
          <a:prstGeom prst="rect">
            <a:avLst/>
          </a:prstGeom>
          <a:noFill/>
        </p:spPr>
        <p:txBody>
          <a:bodyPr wrap="square" rtlCol="0">
            <a:spAutoFit/>
          </a:bodyPr>
          <a:lstStyle/>
          <a:p>
            <a:r>
              <a:rPr lang="en-ID" sz="1400" b="1" dirty="0">
                <a:solidFill>
                  <a:schemeClr val="bg1"/>
                </a:solidFill>
                <a:ea typeface="+mn-lt"/>
                <a:cs typeface="+mn-lt"/>
              </a:rPr>
              <a:t>Automated Monitoring</a:t>
            </a:r>
            <a:endParaRPr lang="en-US" sz="1400" dirty="0">
              <a:solidFill>
                <a:schemeClr val="bg1"/>
              </a:solidFill>
            </a:endParaRPr>
          </a:p>
        </p:txBody>
      </p:sp>
      <p:sp>
        <p:nvSpPr>
          <p:cNvPr id="53" name="Rectangle: Rounded Corners 52">
            <a:extLst>
              <a:ext uri="{FF2B5EF4-FFF2-40B4-BE49-F238E27FC236}">
                <a16:creationId xmlns:a16="http://schemas.microsoft.com/office/drawing/2014/main" id="{765E66CA-22FD-4342-83F1-83599F9B59D6}"/>
              </a:ext>
            </a:extLst>
          </p:cNvPr>
          <p:cNvSpPr/>
          <p:nvPr/>
        </p:nvSpPr>
        <p:spPr>
          <a:xfrm>
            <a:off x="594108" y="2780773"/>
            <a:ext cx="5415649" cy="1874884"/>
          </a:xfrm>
          <a:prstGeom prst="roundRect">
            <a:avLst>
              <a:gd name="adj" fmla="val 79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Developed In-House automated log monitoring system which automatically processes logs and shares the analysis or alerts in case of anomalies. This was built to reduce cost of third-party tools and saved 1 hr./day of manual hours.</a:t>
            </a:r>
          </a:p>
        </p:txBody>
      </p:sp>
      <p:grpSp>
        <p:nvGrpSpPr>
          <p:cNvPr id="398" name="Group 397">
            <a:extLst>
              <a:ext uri="{FF2B5EF4-FFF2-40B4-BE49-F238E27FC236}">
                <a16:creationId xmlns:a16="http://schemas.microsoft.com/office/drawing/2014/main" id="{B3C35EFD-6BDF-4BD2-9A69-0ED054842B2C}"/>
              </a:ext>
            </a:extLst>
          </p:cNvPr>
          <p:cNvGrpSpPr/>
          <p:nvPr/>
        </p:nvGrpSpPr>
        <p:grpSpPr>
          <a:xfrm>
            <a:off x="5665950" y="5229113"/>
            <a:ext cx="1808140" cy="830997"/>
            <a:chOff x="714897" y="2585277"/>
            <a:chExt cx="2001437" cy="830997"/>
          </a:xfrm>
        </p:grpSpPr>
        <p:grpSp>
          <p:nvGrpSpPr>
            <p:cNvPr id="399" name="Group 398">
              <a:extLst>
                <a:ext uri="{FF2B5EF4-FFF2-40B4-BE49-F238E27FC236}">
                  <a16:creationId xmlns:a16="http://schemas.microsoft.com/office/drawing/2014/main" id="{86F0F484-F267-421A-A263-CBCFD07A1288}"/>
                </a:ext>
              </a:extLst>
            </p:cNvPr>
            <p:cNvGrpSpPr/>
            <p:nvPr/>
          </p:nvGrpSpPr>
          <p:grpSpPr>
            <a:xfrm>
              <a:off x="714897" y="2658430"/>
              <a:ext cx="137276" cy="138535"/>
              <a:chOff x="7021513" y="2890838"/>
              <a:chExt cx="346076" cy="349250"/>
            </a:xfrm>
          </p:grpSpPr>
          <p:sp>
            <p:nvSpPr>
              <p:cNvPr id="401" name="Freeform 12">
                <a:extLst>
                  <a:ext uri="{FF2B5EF4-FFF2-40B4-BE49-F238E27FC236}">
                    <a16:creationId xmlns:a16="http://schemas.microsoft.com/office/drawing/2014/main" id="{489D15B5-1CB9-4BB5-A409-AA0C3A1C3D27}"/>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2" name="Freeform 13">
                <a:extLst>
                  <a:ext uri="{FF2B5EF4-FFF2-40B4-BE49-F238E27FC236}">
                    <a16:creationId xmlns:a16="http://schemas.microsoft.com/office/drawing/2014/main" id="{34E29F4A-3F5D-4497-9F0F-AF720C7FEF0F}"/>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00" name="TextBox 399">
              <a:extLst>
                <a:ext uri="{FF2B5EF4-FFF2-40B4-BE49-F238E27FC236}">
                  <a16:creationId xmlns:a16="http://schemas.microsoft.com/office/drawing/2014/main" id="{FE128823-6DFA-43DD-B446-D8D2A21741C8}"/>
                </a:ext>
              </a:extLst>
            </p:cNvPr>
            <p:cNvSpPr txBox="1"/>
            <p:nvPr/>
          </p:nvSpPr>
          <p:spPr>
            <a:xfrm>
              <a:off x="872953" y="2585277"/>
              <a:ext cx="1843381" cy="830997"/>
            </a:xfrm>
            <a:prstGeom prst="rect">
              <a:avLst/>
            </a:prstGeom>
            <a:noFill/>
          </p:spPr>
          <p:txBody>
            <a:bodyPr wrap="square" rtlCol="0">
              <a:spAutoFit/>
            </a:bodyPr>
            <a:lstStyle/>
            <a:p>
              <a:r>
                <a:rPr lang="en-US" sz="1200" dirty="0"/>
                <a:t>Launchpad – Call Center application used by Contact Centre Agents</a:t>
              </a:r>
            </a:p>
          </p:txBody>
        </p:sp>
      </p:grpSp>
      <p:grpSp>
        <p:nvGrpSpPr>
          <p:cNvPr id="427" name="Group 426">
            <a:extLst>
              <a:ext uri="{FF2B5EF4-FFF2-40B4-BE49-F238E27FC236}">
                <a16:creationId xmlns:a16="http://schemas.microsoft.com/office/drawing/2014/main" id="{5BBAF033-7213-4E1E-A89B-8FDF00C7D54D}"/>
              </a:ext>
            </a:extLst>
          </p:cNvPr>
          <p:cNvGrpSpPr/>
          <p:nvPr/>
        </p:nvGrpSpPr>
        <p:grpSpPr>
          <a:xfrm>
            <a:off x="7722148" y="5234277"/>
            <a:ext cx="1964814" cy="830997"/>
            <a:chOff x="714897" y="2560989"/>
            <a:chExt cx="2204002" cy="982337"/>
          </a:xfrm>
        </p:grpSpPr>
        <p:grpSp>
          <p:nvGrpSpPr>
            <p:cNvPr id="428" name="Group 427">
              <a:extLst>
                <a:ext uri="{FF2B5EF4-FFF2-40B4-BE49-F238E27FC236}">
                  <a16:creationId xmlns:a16="http://schemas.microsoft.com/office/drawing/2014/main" id="{68E65F4B-D331-44A6-B1CA-2FD295F876D4}"/>
                </a:ext>
              </a:extLst>
            </p:cNvPr>
            <p:cNvGrpSpPr/>
            <p:nvPr/>
          </p:nvGrpSpPr>
          <p:grpSpPr>
            <a:xfrm>
              <a:off x="714897" y="2658430"/>
              <a:ext cx="137276" cy="138535"/>
              <a:chOff x="7021513" y="2890838"/>
              <a:chExt cx="346076" cy="349250"/>
            </a:xfrm>
          </p:grpSpPr>
          <p:sp>
            <p:nvSpPr>
              <p:cNvPr id="430" name="Freeform 12">
                <a:extLst>
                  <a:ext uri="{FF2B5EF4-FFF2-40B4-BE49-F238E27FC236}">
                    <a16:creationId xmlns:a16="http://schemas.microsoft.com/office/drawing/2014/main" id="{AA4FFB98-4E96-4D9E-A5E5-A13B2A767992}"/>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1" name="Freeform 13">
                <a:extLst>
                  <a:ext uri="{FF2B5EF4-FFF2-40B4-BE49-F238E27FC236}">
                    <a16:creationId xmlns:a16="http://schemas.microsoft.com/office/drawing/2014/main" id="{85EAABDD-468E-4A05-BDF0-63A41F02BA0B}"/>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29" name="TextBox 428">
              <a:extLst>
                <a:ext uri="{FF2B5EF4-FFF2-40B4-BE49-F238E27FC236}">
                  <a16:creationId xmlns:a16="http://schemas.microsoft.com/office/drawing/2014/main" id="{E87D208E-23A1-454F-A869-EDBCAC9526F5}"/>
                </a:ext>
              </a:extLst>
            </p:cNvPr>
            <p:cNvSpPr txBox="1"/>
            <p:nvPr/>
          </p:nvSpPr>
          <p:spPr>
            <a:xfrm>
              <a:off x="867399" y="2560989"/>
              <a:ext cx="2051500" cy="982337"/>
            </a:xfrm>
            <a:prstGeom prst="rect">
              <a:avLst/>
            </a:prstGeom>
            <a:noFill/>
          </p:spPr>
          <p:txBody>
            <a:bodyPr wrap="square" rtlCol="0">
              <a:spAutoFit/>
            </a:bodyPr>
            <a:lstStyle/>
            <a:p>
              <a:r>
                <a:rPr lang="en-US" sz="1200" dirty="0"/>
                <a:t>SMS Services -  standalone &amp;  connected to IVR for customer journeys</a:t>
              </a:r>
            </a:p>
          </p:txBody>
        </p:sp>
      </p:grpSp>
      <p:grpSp>
        <p:nvGrpSpPr>
          <p:cNvPr id="432" name="Group 431">
            <a:extLst>
              <a:ext uri="{FF2B5EF4-FFF2-40B4-BE49-F238E27FC236}">
                <a16:creationId xmlns:a16="http://schemas.microsoft.com/office/drawing/2014/main" id="{7AF93919-8098-4CE0-B340-F132022F4CF4}"/>
              </a:ext>
            </a:extLst>
          </p:cNvPr>
          <p:cNvGrpSpPr/>
          <p:nvPr/>
        </p:nvGrpSpPr>
        <p:grpSpPr>
          <a:xfrm>
            <a:off x="9823310" y="5223559"/>
            <a:ext cx="1808140" cy="830997"/>
            <a:chOff x="714897" y="2585277"/>
            <a:chExt cx="2001437" cy="830997"/>
          </a:xfrm>
        </p:grpSpPr>
        <p:grpSp>
          <p:nvGrpSpPr>
            <p:cNvPr id="433" name="Group 432">
              <a:extLst>
                <a:ext uri="{FF2B5EF4-FFF2-40B4-BE49-F238E27FC236}">
                  <a16:creationId xmlns:a16="http://schemas.microsoft.com/office/drawing/2014/main" id="{2A01C418-1F32-4D9B-94BB-100214348E72}"/>
                </a:ext>
              </a:extLst>
            </p:cNvPr>
            <p:cNvGrpSpPr/>
            <p:nvPr/>
          </p:nvGrpSpPr>
          <p:grpSpPr>
            <a:xfrm>
              <a:off x="714897" y="2658430"/>
              <a:ext cx="137276" cy="138535"/>
              <a:chOff x="7021513" y="2890838"/>
              <a:chExt cx="346076" cy="349250"/>
            </a:xfrm>
          </p:grpSpPr>
          <p:sp>
            <p:nvSpPr>
              <p:cNvPr id="435" name="Freeform 12">
                <a:extLst>
                  <a:ext uri="{FF2B5EF4-FFF2-40B4-BE49-F238E27FC236}">
                    <a16:creationId xmlns:a16="http://schemas.microsoft.com/office/drawing/2014/main" id="{C63DA3C2-E1BE-4E68-8E92-4CE79D5110F2}"/>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6" name="Freeform 13">
                <a:extLst>
                  <a:ext uri="{FF2B5EF4-FFF2-40B4-BE49-F238E27FC236}">
                    <a16:creationId xmlns:a16="http://schemas.microsoft.com/office/drawing/2014/main" id="{C2E00374-0E6B-4AE8-AF9F-3D2145239079}"/>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56174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434" name="TextBox 433">
              <a:extLst>
                <a:ext uri="{FF2B5EF4-FFF2-40B4-BE49-F238E27FC236}">
                  <a16:creationId xmlns:a16="http://schemas.microsoft.com/office/drawing/2014/main" id="{ED136CED-168B-4703-84CF-925E5BDA6B72}"/>
                </a:ext>
              </a:extLst>
            </p:cNvPr>
            <p:cNvSpPr txBox="1"/>
            <p:nvPr/>
          </p:nvSpPr>
          <p:spPr>
            <a:xfrm>
              <a:off x="872953" y="2585277"/>
              <a:ext cx="1843381" cy="830997"/>
            </a:xfrm>
            <a:prstGeom prst="rect">
              <a:avLst/>
            </a:prstGeom>
            <a:noFill/>
          </p:spPr>
          <p:txBody>
            <a:bodyPr wrap="square" rtlCol="0">
              <a:spAutoFit/>
            </a:bodyPr>
            <a:lstStyle/>
            <a:p>
              <a:r>
                <a:rPr lang="en-US" sz="1200" dirty="0"/>
                <a:t>40 odd Intranet apps which helps agents to facilitate customer requests</a:t>
              </a:r>
            </a:p>
          </p:txBody>
        </p:sp>
      </p:grpSp>
      <p:cxnSp>
        <p:nvCxnSpPr>
          <p:cNvPr id="437" name="Straight Connector 436">
            <a:extLst>
              <a:ext uri="{FF2B5EF4-FFF2-40B4-BE49-F238E27FC236}">
                <a16:creationId xmlns:a16="http://schemas.microsoft.com/office/drawing/2014/main" id="{F88F4FBF-1767-4231-8F9B-BA0146F8AA89}"/>
              </a:ext>
            </a:extLst>
          </p:cNvPr>
          <p:cNvCxnSpPr>
            <a:cxnSpLocks/>
          </p:cNvCxnSpPr>
          <p:nvPr/>
        </p:nvCxnSpPr>
        <p:spPr>
          <a:xfrm>
            <a:off x="6140080" y="5185933"/>
            <a:ext cx="0" cy="98965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157A3CFD-3BE5-4E81-A93F-DA81A9B4737F}"/>
              </a:ext>
            </a:extLst>
          </p:cNvPr>
          <p:cNvCxnSpPr>
            <a:cxnSpLocks/>
          </p:cNvCxnSpPr>
          <p:nvPr/>
        </p:nvCxnSpPr>
        <p:spPr>
          <a:xfrm>
            <a:off x="8221364" y="5185933"/>
            <a:ext cx="0" cy="98965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C12BFA6-6A6A-04B4-D93D-34104EB0207F}"/>
              </a:ext>
            </a:extLst>
          </p:cNvPr>
          <p:cNvGrpSpPr/>
          <p:nvPr/>
        </p:nvGrpSpPr>
        <p:grpSpPr>
          <a:xfrm>
            <a:off x="2986772" y="2213016"/>
            <a:ext cx="577000" cy="577000"/>
            <a:chOff x="1939688" y="2192415"/>
            <a:chExt cx="577000" cy="577000"/>
          </a:xfrm>
        </p:grpSpPr>
        <p:sp>
          <p:nvSpPr>
            <p:cNvPr id="179" name="Oval 178">
              <a:extLst>
                <a:ext uri="{FF2B5EF4-FFF2-40B4-BE49-F238E27FC236}">
                  <a16:creationId xmlns:a16="http://schemas.microsoft.com/office/drawing/2014/main" id="{BD1BF205-8D02-4F7F-BF18-0EAAF9E92D73}"/>
                </a:ext>
              </a:extLst>
            </p:cNvPr>
            <p:cNvSpPr/>
            <p:nvPr/>
          </p:nvSpPr>
          <p:spPr>
            <a:xfrm rot="5400000">
              <a:off x="1939688" y="2192415"/>
              <a:ext cx="577000" cy="577000"/>
            </a:xfrm>
            <a:prstGeom prst="ellipse">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35">
              <a:extLst>
                <a:ext uri="{FF2B5EF4-FFF2-40B4-BE49-F238E27FC236}">
                  <a16:creationId xmlns:a16="http://schemas.microsoft.com/office/drawing/2014/main" id="{8DF8A330-79B5-4F97-BA9D-2A81F613E329}"/>
                </a:ext>
              </a:extLst>
            </p:cNvPr>
            <p:cNvSpPr>
              <a:spLocks noEditPoints="1"/>
            </p:cNvSpPr>
            <p:nvPr/>
          </p:nvSpPr>
          <p:spPr bwMode="auto">
            <a:xfrm rot="5400000">
              <a:off x="2070537" y="2365679"/>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 name="Rectangle: Rounded Corners 5">
            <a:extLst>
              <a:ext uri="{FF2B5EF4-FFF2-40B4-BE49-F238E27FC236}">
                <a16:creationId xmlns:a16="http://schemas.microsoft.com/office/drawing/2014/main" id="{19DEDCCE-7CFE-73A3-523D-35F1586A4D6E}"/>
              </a:ext>
            </a:extLst>
          </p:cNvPr>
          <p:cNvSpPr/>
          <p:nvPr/>
        </p:nvSpPr>
        <p:spPr>
          <a:xfrm>
            <a:off x="6199105" y="2772017"/>
            <a:ext cx="5476945" cy="1874884"/>
          </a:xfrm>
          <a:prstGeom prst="roundRect">
            <a:avLst>
              <a:gd name="adj" fmla="val 79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As part of activity tracking, daily BAU activities are tracked as part of JIRA which helped in breaking down of activities and providing transparency to stakeholders as they can view the status of tasks in JIRA as and when required.</a:t>
            </a:r>
          </a:p>
        </p:txBody>
      </p:sp>
      <p:pic>
        <p:nvPicPr>
          <p:cNvPr id="16" name="Graphic 15" descr="Robot Hand outline">
            <a:extLst>
              <a:ext uri="{FF2B5EF4-FFF2-40B4-BE49-F238E27FC236}">
                <a16:creationId xmlns:a16="http://schemas.microsoft.com/office/drawing/2014/main" id="{D8910A15-BF13-7163-4811-873D5EC259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952" y="1317832"/>
            <a:ext cx="788585" cy="788585"/>
          </a:xfrm>
          <a:prstGeom prst="rect">
            <a:avLst/>
          </a:prstGeom>
        </p:spPr>
      </p:pic>
      <p:pic>
        <p:nvPicPr>
          <p:cNvPr id="18" name="Graphic 17" descr="Clipboard Partially Checked outline">
            <a:extLst>
              <a:ext uri="{FF2B5EF4-FFF2-40B4-BE49-F238E27FC236}">
                <a16:creationId xmlns:a16="http://schemas.microsoft.com/office/drawing/2014/main" id="{35A3642F-AA2B-3B2A-C85F-3EBFB0D30A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5685" y="1342494"/>
            <a:ext cx="814902" cy="814902"/>
          </a:xfrm>
          <a:prstGeom prst="rect">
            <a:avLst/>
          </a:prstGeom>
        </p:spPr>
      </p:pic>
      <p:sp>
        <p:nvSpPr>
          <p:cNvPr id="19" name="TextBox 18">
            <a:extLst>
              <a:ext uri="{FF2B5EF4-FFF2-40B4-BE49-F238E27FC236}">
                <a16:creationId xmlns:a16="http://schemas.microsoft.com/office/drawing/2014/main" id="{27A6DD4F-0CF7-2FAB-A9D1-DAD6C693172F}"/>
              </a:ext>
            </a:extLst>
          </p:cNvPr>
          <p:cNvSpPr txBox="1"/>
          <p:nvPr/>
        </p:nvSpPr>
        <p:spPr>
          <a:xfrm flipH="1">
            <a:off x="2739630" y="5538843"/>
            <a:ext cx="2051293" cy="307777"/>
          </a:xfrm>
          <a:prstGeom prst="rect">
            <a:avLst/>
          </a:prstGeom>
          <a:noFill/>
        </p:spPr>
        <p:txBody>
          <a:bodyPr wrap="square" lIns="0" tIns="0" rIns="0" bIns="0" rtlCol="0">
            <a:spAutoFit/>
          </a:bodyPr>
          <a:lstStyle/>
          <a:p>
            <a:r>
              <a:rPr lang="en-US" sz="2000" b="1" dirty="0">
                <a:solidFill>
                  <a:schemeClr val="bg1"/>
                </a:solidFill>
                <a:latin typeface="Segoe UI" panose="020B0502040204020203" pitchFamily="34" charset="0"/>
                <a:cs typeface="Segoe UI" panose="020B0502040204020203" pitchFamily="34" charset="0"/>
              </a:rPr>
              <a:t>Our Support</a:t>
            </a:r>
          </a:p>
        </p:txBody>
      </p:sp>
      <p:pic>
        <p:nvPicPr>
          <p:cNvPr id="20" name="Graphic 19" descr="Care outline">
            <a:extLst>
              <a:ext uri="{FF2B5EF4-FFF2-40B4-BE49-F238E27FC236}">
                <a16:creationId xmlns:a16="http://schemas.microsoft.com/office/drawing/2014/main" id="{DFE0588C-596B-E59C-40A4-B0F9127161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16869" y="5223559"/>
            <a:ext cx="914400" cy="914400"/>
          </a:xfrm>
          <a:prstGeom prst="rect">
            <a:avLst/>
          </a:prstGeom>
        </p:spPr>
      </p:pic>
    </p:spTree>
    <p:extLst>
      <p:ext uri="{BB962C8B-B14F-4D97-AF65-F5344CB8AC3E}">
        <p14:creationId xmlns:p14="http://schemas.microsoft.com/office/powerpoint/2010/main" val="130671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E0C1B38A-785E-4123-BA2A-A9711A768811}"/>
              </a:ext>
            </a:extLst>
          </p:cNvPr>
          <p:cNvSpPr/>
          <p:nvPr/>
        </p:nvSpPr>
        <p:spPr>
          <a:xfrm flipV="1">
            <a:off x="305311" y="1460659"/>
            <a:ext cx="11342550" cy="5260815"/>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b="1" dirty="0">
                <a:latin typeface="Century Gothic" panose="020B0502020202020204" pitchFamily="34" charset="0"/>
              </a:rPr>
              <a:t>Split the Opportunity premises in to L5, L4 &amp; L3 </a:t>
            </a:r>
            <a:r>
              <a:rPr lang="en-GB" sz="5400" dirty="0">
                <a:latin typeface="Century Gothic" panose="020B0502020202020204" pitchFamily="34" charset="0"/>
              </a:rPr>
              <a:t>cabinets with premises &amp; that can be made serviceable </a:t>
            </a:r>
            <a:r>
              <a:rPr lang="en-GB" sz="5400" b="1" dirty="0">
                <a:latin typeface="Century Gothic" panose="020B0502020202020204" pitchFamily="34" charset="0"/>
              </a:rPr>
              <a:t>enables weekly releases </a:t>
            </a:r>
            <a:r>
              <a:rPr lang="en-GB" sz="5400" dirty="0">
                <a:latin typeface="Century Gothic" panose="020B0502020202020204" pitchFamily="34" charset="0"/>
              </a:rPr>
              <a:t>of premises than traditional releases</a:t>
            </a:r>
            <a:r>
              <a:rPr lang="en-US" sz="5400" dirty="0">
                <a:latin typeface="Century Gothic" panose="020B0502020202020204" pitchFamily="34" charset="0"/>
              </a:rPr>
              <a:t> </a:t>
            </a:r>
            <a:endParaRPr lang="en-US" sz="5400" b="1" dirty="0">
              <a:gradFill>
                <a:gsLst>
                  <a:gs pos="0">
                    <a:srgbClr val="F34057"/>
                  </a:gs>
                  <a:gs pos="100000">
                    <a:srgbClr val="7B88DF"/>
                  </a:gs>
                  <a:gs pos="64000">
                    <a:srgbClr val="9C60BE"/>
                  </a:gs>
                  <a:gs pos="33000">
                    <a:srgbClr val="B96495"/>
                  </a:gs>
                </a:gsLst>
                <a:lin ang="5400000" scaled="1"/>
              </a:gradFill>
              <a:cs typeface="Segoe UI" panose="020B0502040204020203" pitchFamily="34" charset="0"/>
            </a:endParaRPr>
          </a:p>
        </p:txBody>
      </p:sp>
      <p:sp>
        <p:nvSpPr>
          <p:cNvPr id="5" name="Title 1">
            <a:extLst>
              <a:ext uri="{FF2B5EF4-FFF2-40B4-BE49-F238E27FC236}">
                <a16:creationId xmlns:a16="http://schemas.microsoft.com/office/drawing/2014/main" id="{4D8B92BB-C12C-4DDC-A02A-9A3F9860F69A}"/>
              </a:ext>
            </a:extLst>
          </p:cNvPr>
          <p:cNvSpPr txBox="1">
            <a:spLocks/>
          </p:cNvSpPr>
          <p:nvPr/>
        </p:nvSpPr>
        <p:spPr>
          <a:xfrm>
            <a:off x="130415" y="140677"/>
            <a:ext cx="11384593" cy="692919"/>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ID" dirty="0">
                <a:cs typeface="Segoe UI"/>
              </a:rPr>
              <a:t>Best Practices in FTTP</a:t>
            </a:r>
          </a:p>
        </p:txBody>
      </p:sp>
      <p:grpSp>
        <p:nvGrpSpPr>
          <p:cNvPr id="51" name="Group 50">
            <a:extLst>
              <a:ext uri="{FF2B5EF4-FFF2-40B4-BE49-F238E27FC236}">
                <a16:creationId xmlns:a16="http://schemas.microsoft.com/office/drawing/2014/main" id="{BF06384C-A6DB-AE89-BDF2-2BD1F98846CA}"/>
              </a:ext>
            </a:extLst>
          </p:cNvPr>
          <p:cNvGrpSpPr/>
          <p:nvPr/>
        </p:nvGrpSpPr>
        <p:grpSpPr>
          <a:xfrm>
            <a:off x="217736" y="1061926"/>
            <a:ext cx="2599307" cy="851506"/>
            <a:chOff x="217092" y="1535064"/>
            <a:chExt cx="2599307" cy="851506"/>
          </a:xfrm>
        </p:grpSpPr>
        <p:sp>
          <p:nvSpPr>
            <p:cNvPr id="9" name="Isosceles Triangle 8">
              <a:extLst>
                <a:ext uri="{FF2B5EF4-FFF2-40B4-BE49-F238E27FC236}">
                  <a16:creationId xmlns:a16="http://schemas.microsoft.com/office/drawing/2014/main" id="{338C8A82-8F8C-4F36-AD2C-9A9062EADF73}"/>
                </a:ext>
              </a:extLst>
            </p:cNvPr>
            <p:cNvSpPr/>
            <p:nvPr/>
          </p:nvSpPr>
          <p:spPr>
            <a:xfrm rot="16200000" flipH="1">
              <a:off x="229380" y="2212243"/>
              <a:ext cx="162039" cy="18661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Top Corners Rounded 5">
              <a:extLst>
                <a:ext uri="{FF2B5EF4-FFF2-40B4-BE49-F238E27FC236}">
                  <a16:creationId xmlns:a16="http://schemas.microsoft.com/office/drawing/2014/main" id="{F7882224-357B-469A-8BAE-4CDC55CB2DD5}"/>
                </a:ext>
              </a:extLst>
            </p:cNvPr>
            <p:cNvSpPr/>
            <p:nvPr/>
          </p:nvSpPr>
          <p:spPr>
            <a:xfrm rot="5400000" flipH="1">
              <a:off x="1170287" y="581869"/>
              <a:ext cx="692918" cy="2599307"/>
            </a:xfrm>
            <a:prstGeom prst="round2SameRect">
              <a:avLst>
                <a:gd name="adj1" fmla="val 50000"/>
                <a:gd name="adj2" fmla="val 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TextBox 6">
              <a:extLst>
                <a:ext uri="{FF2B5EF4-FFF2-40B4-BE49-F238E27FC236}">
                  <a16:creationId xmlns:a16="http://schemas.microsoft.com/office/drawing/2014/main" id="{DE3B92D4-BABF-49A6-89FC-31AF957F4F42}"/>
                </a:ext>
              </a:extLst>
            </p:cNvPr>
            <p:cNvSpPr txBox="1"/>
            <p:nvPr/>
          </p:nvSpPr>
          <p:spPr>
            <a:xfrm flipH="1">
              <a:off x="511265" y="1751205"/>
              <a:ext cx="1784318" cy="246221"/>
            </a:xfrm>
            <a:prstGeom prst="rect">
              <a:avLst/>
            </a:prstGeom>
            <a:noFill/>
          </p:spPr>
          <p:txBody>
            <a:bodyPr wrap="square" lIns="0" tIns="0" rIns="0" bIns="0" rtlCol="0">
              <a:spAutoFit/>
            </a:bodyPr>
            <a:lstStyle/>
            <a:p>
              <a:r>
                <a:rPr lang="en-US" sz="1600" b="1" dirty="0">
                  <a:solidFill>
                    <a:schemeClr val="bg1"/>
                  </a:solidFill>
                  <a:cs typeface="Segoe UI" panose="020B0502040204020203" pitchFamily="34" charset="0"/>
                </a:rPr>
                <a:t>OPBR Process</a:t>
              </a:r>
            </a:p>
          </p:txBody>
        </p:sp>
        <p:sp>
          <p:nvSpPr>
            <p:cNvPr id="15" name="Oval 14">
              <a:extLst>
                <a:ext uri="{FF2B5EF4-FFF2-40B4-BE49-F238E27FC236}">
                  <a16:creationId xmlns:a16="http://schemas.microsoft.com/office/drawing/2014/main" id="{910EC30E-0131-4177-B850-623AC336F987}"/>
                </a:ext>
              </a:extLst>
            </p:cNvPr>
            <p:cNvSpPr/>
            <p:nvPr/>
          </p:nvSpPr>
          <p:spPr>
            <a:xfrm rot="16200000">
              <a:off x="2226047" y="1645958"/>
              <a:ext cx="471839" cy="471129"/>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17" name="Group 16">
              <a:extLst>
                <a:ext uri="{FF2B5EF4-FFF2-40B4-BE49-F238E27FC236}">
                  <a16:creationId xmlns:a16="http://schemas.microsoft.com/office/drawing/2014/main" id="{6E4F07C9-F50D-47E9-BABB-1D186E85D013}"/>
                </a:ext>
              </a:extLst>
            </p:cNvPr>
            <p:cNvGrpSpPr/>
            <p:nvPr/>
          </p:nvGrpSpPr>
          <p:grpSpPr>
            <a:xfrm>
              <a:off x="2334943" y="1779545"/>
              <a:ext cx="254047" cy="203954"/>
              <a:chOff x="4119563" y="4738688"/>
              <a:chExt cx="338137" cy="271462"/>
            </a:xfrm>
          </p:grpSpPr>
          <p:sp>
            <p:nvSpPr>
              <p:cNvPr id="18" name="Freeform 230">
                <a:extLst>
                  <a:ext uri="{FF2B5EF4-FFF2-40B4-BE49-F238E27FC236}">
                    <a16:creationId xmlns:a16="http://schemas.microsoft.com/office/drawing/2014/main" id="{758CE594-D202-4A86-8418-DE07D0C6A920}"/>
                  </a:ext>
                </a:extLst>
              </p:cNvPr>
              <p:cNvSpPr>
                <a:spLocks/>
              </p:cNvSpPr>
              <p:nvPr/>
            </p:nvSpPr>
            <p:spPr bwMode="auto">
              <a:xfrm>
                <a:off x="4229100" y="4802188"/>
                <a:ext cx="115888" cy="147638"/>
              </a:xfrm>
              <a:custGeom>
                <a:avLst/>
                <a:gdLst>
                  <a:gd name="T0" fmla="*/ 2 w 31"/>
                  <a:gd name="T1" fmla="*/ 21 h 39"/>
                  <a:gd name="T2" fmla="*/ 14 w 31"/>
                  <a:gd name="T3" fmla="*/ 31 h 39"/>
                  <a:gd name="T4" fmla="*/ 29 w 31"/>
                  <a:gd name="T5" fmla="*/ 28 h 39"/>
                  <a:gd name="T6" fmla="*/ 18 w 31"/>
                  <a:gd name="T7" fmla="*/ 0 h 39"/>
                  <a:gd name="T8" fmla="*/ 2 w 31"/>
                  <a:gd name="T9" fmla="*/ 21 h 39"/>
                </a:gdLst>
                <a:ahLst/>
                <a:cxnLst>
                  <a:cxn ang="0">
                    <a:pos x="T0" y="T1"/>
                  </a:cxn>
                  <a:cxn ang="0">
                    <a:pos x="T2" y="T3"/>
                  </a:cxn>
                  <a:cxn ang="0">
                    <a:pos x="T4" y="T5"/>
                  </a:cxn>
                  <a:cxn ang="0">
                    <a:pos x="T6" y="T7"/>
                  </a:cxn>
                  <a:cxn ang="0">
                    <a:pos x="T8" y="T9"/>
                  </a:cxn>
                </a:cxnLst>
                <a:rect l="0" t="0" r="r" b="b"/>
                <a:pathLst>
                  <a:path w="31" h="39">
                    <a:moveTo>
                      <a:pt x="2" y="21"/>
                    </a:moveTo>
                    <a:cubicBezTo>
                      <a:pt x="0" y="28"/>
                      <a:pt x="2" y="34"/>
                      <a:pt x="14" y="31"/>
                    </a:cubicBezTo>
                    <a:cubicBezTo>
                      <a:pt x="23" y="39"/>
                      <a:pt x="27" y="35"/>
                      <a:pt x="29" y="28"/>
                    </a:cubicBezTo>
                    <a:cubicBezTo>
                      <a:pt x="31" y="20"/>
                      <a:pt x="25" y="5"/>
                      <a:pt x="18" y="0"/>
                    </a:cubicBezTo>
                    <a:cubicBezTo>
                      <a:pt x="14" y="10"/>
                      <a:pt x="4" y="13"/>
                      <a:pt x="2" y="21"/>
                    </a:cubicBezTo>
                    <a:close/>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231">
                <a:extLst>
                  <a:ext uri="{FF2B5EF4-FFF2-40B4-BE49-F238E27FC236}">
                    <a16:creationId xmlns:a16="http://schemas.microsoft.com/office/drawing/2014/main" id="{539C30A5-A924-45A0-9903-CAA9ABD4C2E4}"/>
                  </a:ext>
                </a:extLst>
              </p:cNvPr>
              <p:cNvSpPr>
                <a:spLocks/>
              </p:cNvSpPr>
              <p:nvPr/>
            </p:nvSpPr>
            <p:spPr bwMode="auto">
              <a:xfrm>
                <a:off x="4278313" y="4851400"/>
                <a:ext cx="14288" cy="101600"/>
              </a:xfrm>
              <a:custGeom>
                <a:avLst/>
                <a:gdLst>
                  <a:gd name="T0" fmla="*/ 1 w 4"/>
                  <a:gd name="T1" fmla="*/ 27 h 27"/>
                  <a:gd name="T2" fmla="*/ 4 w 4"/>
                  <a:gd name="T3" fmla="*/ 0 h 27"/>
                </a:gdLst>
                <a:ahLst/>
                <a:cxnLst>
                  <a:cxn ang="0">
                    <a:pos x="T0" y="T1"/>
                  </a:cxn>
                  <a:cxn ang="0">
                    <a:pos x="T2" y="T3"/>
                  </a:cxn>
                </a:cxnLst>
                <a:rect l="0" t="0" r="r" b="b"/>
                <a:pathLst>
                  <a:path w="4" h="27">
                    <a:moveTo>
                      <a:pt x="1" y="27"/>
                    </a:moveTo>
                    <a:cubicBezTo>
                      <a:pt x="0" y="18"/>
                      <a:pt x="0" y="7"/>
                      <a:pt x="4" y="0"/>
                    </a:cubicBez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232">
                <a:extLst>
                  <a:ext uri="{FF2B5EF4-FFF2-40B4-BE49-F238E27FC236}">
                    <a16:creationId xmlns:a16="http://schemas.microsoft.com/office/drawing/2014/main" id="{9321E6D8-715E-4E93-B597-F13A09DA6BC4}"/>
                  </a:ext>
                </a:extLst>
              </p:cNvPr>
              <p:cNvSpPr>
                <a:spLocks/>
              </p:cNvSpPr>
              <p:nvPr/>
            </p:nvSpPr>
            <p:spPr bwMode="auto">
              <a:xfrm>
                <a:off x="4119563" y="4848225"/>
                <a:ext cx="90488" cy="63500"/>
              </a:xfrm>
              <a:custGeom>
                <a:avLst/>
                <a:gdLst>
                  <a:gd name="T0" fmla="*/ 0 w 57"/>
                  <a:gd name="T1" fmla="*/ 0 h 40"/>
                  <a:gd name="T2" fmla="*/ 26 w 57"/>
                  <a:gd name="T3" fmla="*/ 40 h 40"/>
                  <a:gd name="T4" fmla="*/ 57 w 57"/>
                  <a:gd name="T5" fmla="*/ 4 h 40"/>
                </a:gdLst>
                <a:ahLst/>
                <a:cxnLst>
                  <a:cxn ang="0">
                    <a:pos x="T0" y="T1"/>
                  </a:cxn>
                  <a:cxn ang="0">
                    <a:pos x="T2" y="T3"/>
                  </a:cxn>
                  <a:cxn ang="0">
                    <a:pos x="T4" y="T5"/>
                  </a:cxn>
                </a:cxnLst>
                <a:rect l="0" t="0" r="r" b="b"/>
                <a:pathLst>
                  <a:path w="57" h="40">
                    <a:moveTo>
                      <a:pt x="0" y="0"/>
                    </a:moveTo>
                    <a:lnTo>
                      <a:pt x="26" y="40"/>
                    </a:lnTo>
                    <a:lnTo>
                      <a:pt x="57" y="4"/>
                    </a:ln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233">
                <a:extLst>
                  <a:ext uri="{FF2B5EF4-FFF2-40B4-BE49-F238E27FC236}">
                    <a16:creationId xmlns:a16="http://schemas.microsoft.com/office/drawing/2014/main" id="{538EDD5D-48E8-4578-AD5E-61F0A82564F4}"/>
                  </a:ext>
                </a:extLst>
              </p:cNvPr>
              <p:cNvSpPr>
                <a:spLocks/>
              </p:cNvSpPr>
              <p:nvPr/>
            </p:nvSpPr>
            <p:spPr bwMode="auto">
              <a:xfrm>
                <a:off x="4368800" y="4851400"/>
                <a:ext cx="88900" cy="63500"/>
              </a:xfrm>
              <a:custGeom>
                <a:avLst/>
                <a:gdLst>
                  <a:gd name="T0" fmla="*/ 56 w 56"/>
                  <a:gd name="T1" fmla="*/ 40 h 40"/>
                  <a:gd name="T2" fmla="*/ 30 w 56"/>
                  <a:gd name="T3" fmla="*/ 0 h 40"/>
                  <a:gd name="T4" fmla="*/ 0 w 56"/>
                  <a:gd name="T5" fmla="*/ 36 h 40"/>
                </a:gdLst>
                <a:ahLst/>
                <a:cxnLst>
                  <a:cxn ang="0">
                    <a:pos x="T0" y="T1"/>
                  </a:cxn>
                  <a:cxn ang="0">
                    <a:pos x="T2" y="T3"/>
                  </a:cxn>
                  <a:cxn ang="0">
                    <a:pos x="T4" y="T5"/>
                  </a:cxn>
                </a:cxnLst>
                <a:rect l="0" t="0" r="r" b="b"/>
                <a:pathLst>
                  <a:path w="56" h="40">
                    <a:moveTo>
                      <a:pt x="56" y="40"/>
                    </a:moveTo>
                    <a:lnTo>
                      <a:pt x="30" y="0"/>
                    </a:lnTo>
                    <a:lnTo>
                      <a:pt x="0" y="36"/>
                    </a:ln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34">
                <a:extLst>
                  <a:ext uri="{FF2B5EF4-FFF2-40B4-BE49-F238E27FC236}">
                    <a16:creationId xmlns:a16="http://schemas.microsoft.com/office/drawing/2014/main" id="{4069FE11-E843-43A2-8A7C-93076A68012C}"/>
                  </a:ext>
                </a:extLst>
              </p:cNvPr>
              <p:cNvSpPr>
                <a:spLocks/>
              </p:cNvSpPr>
              <p:nvPr/>
            </p:nvSpPr>
            <p:spPr bwMode="auto">
              <a:xfrm>
                <a:off x="4198938" y="4851400"/>
                <a:ext cx="228600" cy="158750"/>
              </a:xfrm>
              <a:custGeom>
                <a:avLst/>
                <a:gdLst>
                  <a:gd name="T0" fmla="*/ 58 w 61"/>
                  <a:gd name="T1" fmla="*/ 0 h 42"/>
                  <a:gd name="T2" fmla="*/ 32 w 61"/>
                  <a:gd name="T3" fmla="*/ 39 h 42"/>
                  <a:gd name="T4" fmla="*/ 0 w 61"/>
                  <a:gd name="T5" fmla="*/ 30 h 42"/>
                </a:gdLst>
                <a:ahLst/>
                <a:cxnLst>
                  <a:cxn ang="0">
                    <a:pos x="T0" y="T1"/>
                  </a:cxn>
                  <a:cxn ang="0">
                    <a:pos x="T2" y="T3"/>
                  </a:cxn>
                  <a:cxn ang="0">
                    <a:pos x="T4" y="T5"/>
                  </a:cxn>
                </a:cxnLst>
                <a:rect l="0" t="0" r="r" b="b"/>
                <a:pathLst>
                  <a:path w="61" h="42">
                    <a:moveTo>
                      <a:pt x="58" y="0"/>
                    </a:moveTo>
                    <a:cubicBezTo>
                      <a:pt x="61" y="18"/>
                      <a:pt x="49" y="35"/>
                      <a:pt x="32" y="39"/>
                    </a:cubicBezTo>
                    <a:cubicBezTo>
                      <a:pt x="20" y="42"/>
                      <a:pt x="8" y="38"/>
                      <a:pt x="0" y="30"/>
                    </a:cubicBez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235">
                <a:extLst>
                  <a:ext uri="{FF2B5EF4-FFF2-40B4-BE49-F238E27FC236}">
                    <a16:creationId xmlns:a16="http://schemas.microsoft.com/office/drawing/2014/main" id="{EA4F2D98-C5F6-4404-86CB-56FA94F5624A}"/>
                  </a:ext>
                </a:extLst>
              </p:cNvPr>
              <p:cNvSpPr>
                <a:spLocks/>
              </p:cNvSpPr>
              <p:nvPr/>
            </p:nvSpPr>
            <p:spPr bwMode="auto">
              <a:xfrm>
                <a:off x="4143375" y="4738688"/>
                <a:ext cx="242888" cy="173038"/>
              </a:xfrm>
              <a:custGeom>
                <a:avLst/>
                <a:gdLst>
                  <a:gd name="T0" fmla="*/ 5 w 65"/>
                  <a:gd name="T1" fmla="*/ 46 h 46"/>
                  <a:gd name="T2" fmla="*/ 31 w 65"/>
                  <a:gd name="T3" fmla="*/ 3 h 46"/>
                  <a:gd name="T4" fmla="*/ 65 w 65"/>
                  <a:gd name="T5" fmla="*/ 13 h 46"/>
                </a:gdLst>
                <a:ahLst/>
                <a:cxnLst>
                  <a:cxn ang="0">
                    <a:pos x="T0" y="T1"/>
                  </a:cxn>
                  <a:cxn ang="0">
                    <a:pos x="T2" y="T3"/>
                  </a:cxn>
                  <a:cxn ang="0">
                    <a:pos x="T4" y="T5"/>
                  </a:cxn>
                </a:cxnLst>
                <a:rect l="0" t="0" r="r" b="b"/>
                <a:pathLst>
                  <a:path w="65" h="46">
                    <a:moveTo>
                      <a:pt x="5" y="46"/>
                    </a:moveTo>
                    <a:cubicBezTo>
                      <a:pt x="0" y="26"/>
                      <a:pt x="13" y="7"/>
                      <a:pt x="31" y="3"/>
                    </a:cubicBezTo>
                    <a:cubicBezTo>
                      <a:pt x="44" y="0"/>
                      <a:pt x="57" y="4"/>
                      <a:pt x="65" y="13"/>
                    </a:cubicBezTo>
                  </a:path>
                </a:pathLst>
              </a:custGeom>
              <a:noFill/>
              <a:ln w="9525"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70" name="TextBox 69">
            <a:extLst>
              <a:ext uri="{FF2B5EF4-FFF2-40B4-BE49-F238E27FC236}">
                <a16:creationId xmlns:a16="http://schemas.microsoft.com/office/drawing/2014/main" id="{B3599B34-ABB6-40B9-803E-AAFA67916470}"/>
              </a:ext>
            </a:extLst>
          </p:cNvPr>
          <p:cNvSpPr txBox="1"/>
          <p:nvPr/>
        </p:nvSpPr>
        <p:spPr>
          <a:xfrm flipH="1">
            <a:off x="654387" y="2776653"/>
            <a:ext cx="1260000" cy="215444"/>
          </a:xfrm>
          <a:prstGeom prst="rect">
            <a:avLst/>
          </a:prstGeom>
          <a:noFill/>
        </p:spPr>
        <p:txBody>
          <a:bodyPr wrap="square" lIns="0" tIns="0" rIns="0" bIns="0" rtlCol="0">
            <a:noAutofit/>
          </a:bodyPr>
          <a:lstStyle/>
          <a:p>
            <a:pPr algn="ctr"/>
            <a:r>
              <a:rPr lang="en-US" sz="1400" b="1" dirty="0">
                <a:solidFill>
                  <a:schemeClr val="bg1"/>
                </a:solidFill>
                <a:cs typeface="Segoe UI" panose="020B0502040204020203" pitchFamily="34" charset="0"/>
              </a:rPr>
              <a:t>Lorem Ipsum</a:t>
            </a:r>
          </a:p>
        </p:txBody>
      </p:sp>
      <p:sp>
        <p:nvSpPr>
          <p:cNvPr id="10" name="Rectangle: Rounded Corners 9">
            <a:extLst>
              <a:ext uri="{FF2B5EF4-FFF2-40B4-BE49-F238E27FC236}">
                <a16:creationId xmlns:a16="http://schemas.microsoft.com/office/drawing/2014/main" id="{62B65893-8523-4B1C-A95C-35F90FE3C9D8}"/>
              </a:ext>
            </a:extLst>
          </p:cNvPr>
          <p:cNvSpPr/>
          <p:nvPr/>
        </p:nvSpPr>
        <p:spPr>
          <a:xfrm flipV="1">
            <a:off x="6115781" y="1768519"/>
            <a:ext cx="4539780" cy="4347142"/>
          </a:xfrm>
          <a:prstGeom prst="roundRect">
            <a:avLst>
              <a:gd name="adj" fmla="val 4150"/>
            </a:avLst>
          </a:prstGeom>
          <a:solidFill>
            <a:srgbClr val="5617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gradFill>
                <a:gsLst>
                  <a:gs pos="0">
                    <a:srgbClr val="F34057"/>
                  </a:gs>
                  <a:gs pos="100000">
                    <a:srgbClr val="7B88DF"/>
                  </a:gs>
                  <a:gs pos="64000">
                    <a:srgbClr val="9C60BE"/>
                  </a:gs>
                  <a:gs pos="33000">
                    <a:srgbClr val="B96495"/>
                  </a:gs>
                </a:gsLst>
                <a:lin ang="5400000" scaled="1"/>
              </a:gradFill>
              <a:cs typeface="Segoe UI" panose="020B0502040204020203" pitchFamily="34" charset="0"/>
            </a:endParaRPr>
          </a:p>
        </p:txBody>
      </p:sp>
      <p:grpSp>
        <p:nvGrpSpPr>
          <p:cNvPr id="166" name="Group 165">
            <a:extLst>
              <a:ext uri="{FF2B5EF4-FFF2-40B4-BE49-F238E27FC236}">
                <a16:creationId xmlns:a16="http://schemas.microsoft.com/office/drawing/2014/main" id="{69E37543-E435-0B0C-C3D2-4393878BF9AA}"/>
              </a:ext>
            </a:extLst>
          </p:cNvPr>
          <p:cNvGrpSpPr/>
          <p:nvPr/>
        </p:nvGrpSpPr>
        <p:grpSpPr>
          <a:xfrm>
            <a:off x="8216004" y="1786744"/>
            <a:ext cx="2600279" cy="851506"/>
            <a:chOff x="6105119" y="2178685"/>
            <a:chExt cx="2600279" cy="851506"/>
          </a:xfrm>
        </p:grpSpPr>
        <p:sp>
          <p:nvSpPr>
            <p:cNvPr id="11" name="Isosceles Triangle 10">
              <a:extLst>
                <a:ext uri="{FF2B5EF4-FFF2-40B4-BE49-F238E27FC236}">
                  <a16:creationId xmlns:a16="http://schemas.microsoft.com/office/drawing/2014/main" id="{52E01D4D-8EAB-4E98-B42B-EED06A3F8C5B}"/>
                </a:ext>
              </a:extLst>
            </p:cNvPr>
            <p:cNvSpPr/>
            <p:nvPr/>
          </p:nvSpPr>
          <p:spPr>
            <a:xfrm rot="5400000">
              <a:off x="8531071" y="2855864"/>
              <a:ext cx="162039" cy="18661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Top Corners Rounded 11">
              <a:extLst>
                <a:ext uri="{FF2B5EF4-FFF2-40B4-BE49-F238E27FC236}">
                  <a16:creationId xmlns:a16="http://schemas.microsoft.com/office/drawing/2014/main" id="{696E7E93-FD7F-46B6-B3AE-DF758E120DEF}"/>
                </a:ext>
              </a:extLst>
            </p:cNvPr>
            <p:cNvSpPr/>
            <p:nvPr/>
          </p:nvSpPr>
          <p:spPr>
            <a:xfrm rot="16200000">
              <a:off x="7058314" y="1225490"/>
              <a:ext cx="692918" cy="2599307"/>
            </a:xfrm>
            <a:prstGeom prst="round2SameRect">
              <a:avLst>
                <a:gd name="adj1" fmla="val 50000"/>
                <a:gd name="adj2" fmla="val 0"/>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TextBox 13">
              <a:extLst>
                <a:ext uri="{FF2B5EF4-FFF2-40B4-BE49-F238E27FC236}">
                  <a16:creationId xmlns:a16="http://schemas.microsoft.com/office/drawing/2014/main" id="{5E7F9AA0-7DCD-46DD-8D3A-4E1FC419A031}"/>
                </a:ext>
              </a:extLst>
            </p:cNvPr>
            <p:cNvSpPr txBox="1"/>
            <p:nvPr/>
          </p:nvSpPr>
          <p:spPr>
            <a:xfrm flipH="1">
              <a:off x="6771554" y="2248144"/>
              <a:ext cx="1746743" cy="246221"/>
            </a:xfrm>
            <a:prstGeom prst="rect">
              <a:avLst/>
            </a:prstGeom>
            <a:noFill/>
          </p:spPr>
          <p:txBody>
            <a:bodyPr wrap="square" lIns="0" tIns="0" rIns="0" bIns="0" rtlCol="0">
              <a:spAutoFit/>
            </a:bodyPr>
            <a:lstStyle/>
            <a:p>
              <a:pPr algn="r"/>
              <a:endParaRPr lang="en-US" sz="1600" b="1" dirty="0">
                <a:solidFill>
                  <a:schemeClr val="bg1"/>
                </a:solidFill>
                <a:cs typeface="Segoe UI" panose="020B0502040204020203" pitchFamily="34" charset="0"/>
              </a:endParaRPr>
            </a:p>
          </p:txBody>
        </p:sp>
        <p:sp>
          <p:nvSpPr>
            <p:cNvPr id="16" name="Oval 15">
              <a:extLst>
                <a:ext uri="{FF2B5EF4-FFF2-40B4-BE49-F238E27FC236}">
                  <a16:creationId xmlns:a16="http://schemas.microsoft.com/office/drawing/2014/main" id="{CD872376-8A1A-4384-868D-A0FEA8E4BD6C}"/>
                </a:ext>
              </a:extLst>
            </p:cNvPr>
            <p:cNvSpPr/>
            <p:nvPr/>
          </p:nvSpPr>
          <p:spPr>
            <a:xfrm rot="16200000">
              <a:off x="6232981" y="2289578"/>
              <a:ext cx="471839" cy="471129"/>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4" name="Group 23">
              <a:extLst>
                <a:ext uri="{FF2B5EF4-FFF2-40B4-BE49-F238E27FC236}">
                  <a16:creationId xmlns:a16="http://schemas.microsoft.com/office/drawing/2014/main" id="{1E5CAD62-9E56-447D-B860-12C4DE7A98B8}"/>
                </a:ext>
              </a:extLst>
            </p:cNvPr>
            <p:cNvGrpSpPr/>
            <p:nvPr/>
          </p:nvGrpSpPr>
          <p:grpSpPr>
            <a:xfrm>
              <a:off x="6338894" y="2411835"/>
              <a:ext cx="260013" cy="226615"/>
              <a:chOff x="5562601" y="2185989"/>
              <a:chExt cx="346075" cy="301625"/>
            </a:xfrm>
          </p:grpSpPr>
          <p:sp>
            <p:nvSpPr>
              <p:cNvPr id="25" name="Freeform 91">
                <a:extLst>
                  <a:ext uri="{FF2B5EF4-FFF2-40B4-BE49-F238E27FC236}">
                    <a16:creationId xmlns:a16="http://schemas.microsoft.com/office/drawing/2014/main" id="{F1EA6BE6-497A-43FE-B33A-4C1F65030D26}"/>
                  </a:ext>
                </a:extLst>
              </p:cNvPr>
              <p:cNvSpPr>
                <a:spLocks/>
              </p:cNvSpPr>
              <p:nvPr/>
            </p:nvSpPr>
            <p:spPr bwMode="auto">
              <a:xfrm>
                <a:off x="5803901" y="2352676"/>
                <a:ext cx="104775" cy="104775"/>
              </a:xfrm>
              <a:custGeom>
                <a:avLst/>
                <a:gdLst>
                  <a:gd name="T0" fmla="*/ 0 w 28"/>
                  <a:gd name="T1" fmla="*/ 0 h 28"/>
                  <a:gd name="T2" fmla="*/ 18 w 28"/>
                  <a:gd name="T3" fmla="*/ 0 h 28"/>
                  <a:gd name="T4" fmla="*/ 28 w 28"/>
                  <a:gd name="T5" fmla="*/ 16 h 28"/>
                  <a:gd name="T6" fmla="*/ 28 w 28"/>
                  <a:gd name="T7" fmla="*/ 22 h 28"/>
                  <a:gd name="T8" fmla="*/ 28 w 28"/>
                  <a:gd name="T9" fmla="*/ 28 h 28"/>
                  <a:gd name="T10" fmla="*/ 18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0" y="0"/>
                    </a:moveTo>
                    <a:cubicBezTo>
                      <a:pt x="18" y="0"/>
                      <a:pt x="18" y="0"/>
                      <a:pt x="18" y="0"/>
                    </a:cubicBezTo>
                    <a:cubicBezTo>
                      <a:pt x="28" y="16"/>
                      <a:pt x="28" y="16"/>
                      <a:pt x="28" y="16"/>
                    </a:cubicBezTo>
                    <a:cubicBezTo>
                      <a:pt x="28" y="16"/>
                      <a:pt x="28" y="20"/>
                      <a:pt x="28" y="22"/>
                    </a:cubicBezTo>
                    <a:cubicBezTo>
                      <a:pt x="28" y="24"/>
                      <a:pt x="28" y="28"/>
                      <a:pt x="28" y="28"/>
                    </a:cubicBezTo>
                    <a:cubicBezTo>
                      <a:pt x="18" y="28"/>
                      <a:pt x="18" y="28"/>
                      <a:pt x="18" y="28"/>
                    </a:cubicBezTo>
                  </a:path>
                </a:pathLst>
              </a:cu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Freeform 92">
                <a:extLst>
                  <a:ext uri="{FF2B5EF4-FFF2-40B4-BE49-F238E27FC236}">
                    <a16:creationId xmlns:a16="http://schemas.microsoft.com/office/drawing/2014/main" id="{1A769696-5264-44E1-BBED-D851559C6C9C}"/>
                  </a:ext>
                </a:extLst>
              </p:cNvPr>
              <p:cNvSpPr>
                <a:spLocks/>
              </p:cNvSpPr>
              <p:nvPr/>
            </p:nvSpPr>
            <p:spPr bwMode="auto">
              <a:xfrm>
                <a:off x="5719766" y="2306636"/>
                <a:ext cx="84139" cy="150813"/>
              </a:xfrm>
              <a:custGeom>
                <a:avLst/>
                <a:gdLst>
                  <a:gd name="T0" fmla="*/ 0 w 53"/>
                  <a:gd name="T1" fmla="*/ 95 h 95"/>
                  <a:gd name="T2" fmla="*/ 53 w 53"/>
                  <a:gd name="T3" fmla="*/ 95 h 95"/>
                  <a:gd name="T4" fmla="*/ 53 w 53"/>
                  <a:gd name="T5" fmla="*/ 0 h 95"/>
                  <a:gd name="T6" fmla="*/ 0 w 53"/>
                  <a:gd name="T7" fmla="*/ 0 h 95"/>
                </a:gdLst>
                <a:ahLst/>
                <a:cxnLst>
                  <a:cxn ang="0">
                    <a:pos x="T0" y="T1"/>
                  </a:cxn>
                  <a:cxn ang="0">
                    <a:pos x="T2" y="T3"/>
                  </a:cxn>
                  <a:cxn ang="0">
                    <a:pos x="T4" y="T5"/>
                  </a:cxn>
                  <a:cxn ang="0">
                    <a:pos x="T6" y="T7"/>
                  </a:cxn>
                </a:cxnLst>
                <a:rect l="0" t="0" r="r" b="b"/>
                <a:pathLst>
                  <a:path w="53" h="95">
                    <a:moveTo>
                      <a:pt x="0" y="95"/>
                    </a:moveTo>
                    <a:lnTo>
                      <a:pt x="53" y="95"/>
                    </a:lnTo>
                    <a:lnTo>
                      <a:pt x="53" y="0"/>
                    </a:lnTo>
                    <a:lnTo>
                      <a:pt x="0" y="0"/>
                    </a:lnTo>
                  </a:path>
                </a:pathLst>
              </a:cu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Freeform 93">
                <a:extLst>
                  <a:ext uri="{FF2B5EF4-FFF2-40B4-BE49-F238E27FC236}">
                    <a16:creationId xmlns:a16="http://schemas.microsoft.com/office/drawing/2014/main" id="{DEF8A096-2D64-4355-963E-9833E27C2CFB}"/>
                  </a:ext>
                </a:extLst>
              </p:cNvPr>
              <p:cNvSpPr>
                <a:spLocks/>
              </p:cNvSpPr>
              <p:nvPr/>
            </p:nvSpPr>
            <p:spPr bwMode="auto">
              <a:xfrm>
                <a:off x="5637213" y="2344739"/>
                <a:ext cx="38100" cy="112713"/>
              </a:xfrm>
              <a:custGeom>
                <a:avLst/>
                <a:gdLst>
                  <a:gd name="T0" fmla="*/ 0 w 24"/>
                  <a:gd name="T1" fmla="*/ 0 h 71"/>
                  <a:gd name="T2" fmla="*/ 0 w 24"/>
                  <a:gd name="T3" fmla="*/ 71 h 71"/>
                  <a:gd name="T4" fmla="*/ 24 w 24"/>
                  <a:gd name="T5" fmla="*/ 71 h 71"/>
                </a:gdLst>
                <a:ahLst/>
                <a:cxnLst>
                  <a:cxn ang="0">
                    <a:pos x="T0" y="T1"/>
                  </a:cxn>
                  <a:cxn ang="0">
                    <a:pos x="T2" y="T3"/>
                  </a:cxn>
                  <a:cxn ang="0">
                    <a:pos x="T4" y="T5"/>
                  </a:cxn>
                </a:cxnLst>
                <a:rect l="0" t="0" r="r" b="b"/>
                <a:pathLst>
                  <a:path w="24" h="71">
                    <a:moveTo>
                      <a:pt x="0" y="0"/>
                    </a:moveTo>
                    <a:lnTo>
                      <a:pt x="0" y="71"/>
                    </a:lnTo>
                    <a:lnTo>
                      <a:pt x="24" y="71"/>
                    </a:lnTo>
                  </a:path>
                </a:pathLst>
              </a:cu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Oval 94">
                <a:extLst>
                  <a:ext uri="{FF2B5EF4-FFF2-40B4-BE49-F238E27FC236}">
                    <a16:creationId xmlns:a16="http://schemas.microsoft.com/office/drawing/2014/main" id="{A0B0DBED-E597-4B4A-829A-D02373276899}"/>
                  </a:ext>
                </a:extLst>
              </p:cNvPr>
              <p:cNvSpPr>
                <a:spLocks noChangeArrowheads="1"/>
              </p:cNvSpPr>
              <p:nvPr/>
            </p:nvSpPr>
            <p:spPr bwMode="auto">
              <a:xfrm>
                <a:off x="5826126" y="2443164"/>
                <a:ext cx="44450" cy="44450"/>
              </a:xfrm>
              <a:prstGeom prst="ellips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Oval 95">
                <a:extLst>
                  <a:ext uri="{FF2B5EF4-FFF2-40B4-BE49-F238E27FC236}">
                    <a16:creationId xmlns:a16="http://schemas.microsoft.com/office/drawing/2014/main" id="{58941127-348E-464D-AA38-A2823164DAA5}"/>
                  </a:ext>
                </a:extLst>
              </p:cNvPr>
              <p:cNvSpPr>
                <a:spLocks noChangeArrowheads="1"/>
              </p:cNvSpPr>
              <p:nvPr/>
            </p:nvSpPr>
            <p:spPr bwMode="auto">
              <a:xfrm>
                <a:off x="5675313" y="2443164"/>
                <a:ext cx="44450" cy="44450"/>
              </a:xfrm>
              <a:prstGeom prst="ellips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Oval 96">
                <a:extLst>
                  <a:ext uri="{FF2B5EF4-FFF2-40B4-BE49-F238E27FC236}">
                    <a16:creationId xmlns:a16="http://schemas.microsoft.com/office/drawing/2014/main" id="{715BE8BF-F0D6-4EA2-8BDD-FE2C04B44FA9}"/>
                  </a:ext>
                </a:extLst>
              </p:cNvPr>
              <p:cNvSpPr>
                <a:spLocks noChangeArrowheads="1"/>
              </p:cNvSpPr>
              <p:nvPr/>
            </p:nvSpPr>
            <p:spPr bwMode="auto">
              <a:xfrm>
                <a:off x="5562601" y="2185989"/>
                <a:ext cx="134938" cy="136525"/>
              </a:xfrm>
              <a:prstGeom prst="ellips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31" name="Freeform 97">
                <a:extLst>
                  <a:ext uri="{FF2B5EF4-FFF2-40B4-BE49-F238E27FC236}">
                    <a16:creationId xmlns:a16="http://schemas.microsoft.com/office/drawing/2014/main" id="{5B47130D-58B5-42F9-AD53-533A0BBDDCA7}"/>
                  </a:ext>
                </a:extLst>
              </p:cNvPr>
              <p:cNvSpPr>
                <a:spLocks/>
              </p:cNvSpPr>
              <p:nvPr/>
            </p:nvSpPr>
            <p:spPr bwMode="auto">
              <a:xfrm>
                <a:off x="5622926" y="2216151"/>
                <a:ext cx="30163" cy="46038"/>
              </a:xfrm>
              <a:custGeom>
                <a:avLst/>
                <a:gdLst>
                  <a:gd name="T0" fmla="*/ 0 w 19"/>
                  <a:gd name="T1" fmla="*/ 0 h 29"/>
                  <a:gd name="T2" fmla="*/ 0 w 19"/>
                  <a:gd name="T3" fmla="*/ 29 h 29"/>
                  <a:gd name="T4" fmla="*/ 19 w 19"/>
                  <a:gd name="T5" fmla="*/ 29 h 29"/>
                </a:gdLst>
                <a:ahLst/>
                <a:cxnLst>
                  <a:cxn ang="0">
                    <a:pos x="T0" y="T1"/>
                  </a:cxn>
                  <a:cxn ang="0">
                    <a:pos x="T2" y="T3"/>
                  </a:cxn>
                  <a:cxn ang="0">
                    <a:pos x="T4" y="T5"/>
                  </a:cxn>
                </a:cxnLst>
                <a:rect l="0" t="0" r="r" b="b"/>
                <a:pathLst>
                  <a:path w="19" h="29">
                    <a:moveTo>
                      <a:pt x="0" y="0"/>
                    </a:moveTo>
                    <a:lnTo>
                      <a:pt x="0" y="29"/>
                    </a:lnTo>
                    <a:lnTo>
                      <a:pt x="19" y="29"/>
                    </a:lnTo>
                  </a:path>
                </a:pathLst>
              </a:custGeom>
              <a:noFill/>
              <a:ln w="12700"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Line 98">
                <a:extLst>
                  <a:ext uri="{FF2B5EF4-FFF2-40B4-BE49-F238E27FC236}">
                    <a16:creationId xmlns:a16="http://schemas.microsoft.com/office/drawing/2014/main" id="{DAECDC27-AA51-4BCA-BED9-78B617847639}"/>
                  </a:ext>
                </a:extLst>
              </p:cNvPr>
              <p:cNvSpPr>
                <a:spLocks noChangeShapeType="1"/>
              </p:cNvSpPr>
              <p:nvPr/>
            </p:nvSpPr>
            <p:spPr bwMode="auto">
              <a:xfrm>
                <a:off x="5562601" y="2382839"/>
                <a:ext cx="44450" cy="0"/>
              </a:xfrm>
              <a:prstGeom prst="line">
                <a:avLst/>
              </a:prstGeom>
              <a:noFill/>
              <a:ln w="12700"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3" name="Line 99">
                <a:extLst>
                  <a:ext uri="{FF2B5EF4-FFF2-40B4-BE49-F238E27FC236}">
                    <a16:creationId xmlns:a16="http://schemas.microsoft.com/office/drawing/2014/main" id="{E8F841AD-F805-4341-A3F6-D5B72292C09F}"/>
                  </a:ext>
                </a:extLst>
              </p:cNvPr>
              <p:cNvSpPr>
                <a:spLocks noChangeShapeType="1"/>
              </p:cNvSpPr>
              <p:nvPr/>
            </p:nvSpPr>
            <p:spPr bwMode="auto">
              <a:xfrm>
                <a:off x="5584826" y="2413001"/>
                <a:ext cx="22225" cy="0"/>
              </a:xfrm>
              <a:prstGeom prst="line">
                <a:avLst/>
              </a:prstGeom>
              <a:noFill/>
              <a:ln w="12700"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4" name="Line 100">
                <a:extLst>
                  <a:ext uri="{FF2B5EF4-FFF2-40B4-BE49-F238E27FC236}">
                    <a16:creationId xmlns:a16="http://schemas.microsoft.com/office/drawing/2014/main" id="{5F41D8C5-490D-45FF-A702-80C21449358B}"/>
                  </a:ext>
                </a:extLst>
              </p:cNvPr>
              <p:cNvSpPr>
                <a:spLocks noChangeShapeType="1"/>
              </p:cNvSpPr>
              <p:nvPr/>
            </p:nvSpPr>
            <p:spPr bwMode="auto">
              <a:xfrm>
                <a:off x="5600701" y="2443164"/>
                <a:ext cx="6350" cy="0"/>
              </a:xfrm>
              <a:prstGeom prst="line">
                <a:avLst/>
              </a:prstGeom>
              <a:noFill/>
              <a:ln w="12700" cap="rnd">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Line 101">
                <a:extLst>
                  <a:ext uri="{FF2B5EF4-FFF2-40B4-BE49-F238E27FC236}">
                    <a16:creationId xmlns:a16="http://schemas.microsoft.com/office/drawing/2014/main" id="{EC6AB437-2808-452E-9721-CD90527E51A4}"/>
                  </a:ext>
                </a:extLst>
              </p:cNvPr>
              <p:cNvSpPr>
                <a:spLocks noChangeShapeType="1"/>
              </p:cNvSpPr>
              <p:nvPr/>
            </p:nvSpPr>
            <p:spPr bwMode="auto">
              <a:xfrm>
                <a:off x="5803901" y="2413001"/>
                <a:ext cx="100013" cy="0"/>
              </a:xfrm>
              <a:prstGeom prst="lin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6" name="Line 102">
                <a:extLst>
                  <a:ext uri="{FF2B5EF4-FFF2-40B4-BE49-F238E27FC236}">
                    <a16:creationId xmlns:a16="http://schemas.microsoft.com/office/drawing/2014/main" id="{E5E026F5-03DC-4E87-B83B-15FBFF0AE66D}"/>
                  </a:ext>
                </a:extLst>
              </p:cNvPr>
              <p:cNvSpPr>
                <a:spLocks noChangeShapeType="1"/>
              </p:cNvSpPr>
              <p:nvPr/>
            </p:nvSpPr>
            <p:spPr bwMode="auto">
              <a:xfrm>
                <a:off x="5803901" y="2457451"/>
                <a:ext cx="0" cy="0"/>
              </a:xfrm>
              <a:prstGeom prst="lin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7" name="Line 103">
                <a:extLst>
                  <a:ext uri="{FF2B5EF4-FFF2-40B4-BE49-F238E27FC236}">
                    <a16:creationId xmlns:a16="http://schemas.microsoft.com/office/drawing/2014/main" id="{AD13C017-37BF-46B8-BAB4-3C804FB0F331}"/>
                  </a:ext>
                </a:extLst>
              </p:cNvPr>
              <p:cNvSpPr>
                <a:spLocks noChangeShapeType="1"/>
              </p:cNvSpPr>
              <p:nvPr/>
            </p:nvSpPr>
            <p:spPr bwMode="auto">
              <a:xfrm>
                <a:off x="5803901" y="2457451"/>
                <a:ext cx="25400" cy="0"/>
              </a:xfrm>
              <a:prstGeom prst="line">
                <a:avLst/>
              </a:prstGeom>
              <a:noFill/>
              <a:ln w="12700" cap="flat">
                <a:gradFill>
                  <a:gsLst>
                    <a:gs pos="0">
                      <a:srgbClr val="631443"/>
                    </a:gs>
                    <a:gs pos="100000">
                      <a:srgbClr val="B8033A"/>
                    </a:gs>
                  </a:gsLst>
                  <a:lin ang="5400000" scaled="1"/>
                </a:gra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108" name="Slide Number Placeholder 4">
            <a:extLst>
              <a:ext uri="{FF2B5EF4-FFF2-40B4-BE49-F238E27FC236}">
                <a16:creationId xmlns:a16="http://schemas.microsoft.com/office/drawing/2014/main" id="{681DCFB7-3BA6-408E-8E49-B9BA71056D7C}"/>
              </a:ext>
            </a:extLst>
          </p:cNvPr>
          <p:cNvSpPr>
            <a:spLocks noGrp="1"/>
          </p:cNvSpPr>
          <p:nvPr>
            <p:ph type="sldNum" sz="quarter" idx="12"/>
          </p:nvPr>
        </p:nvSpPr>
        <p:spPr>
          <a:xfrm>
            <a:off x="9077325" y="6356350"/>
            <a:ext cx="2743200" cy="365125"/>
          </a:xfrm>
        </p:spPr>
        <p:txBody>
          <a:bodyPr/>
          <a:lstStyle/>
          <a:p>
            <a:fld id="{48CDA4C5-FE92-47E7-B123-CF46462CBD5E}" type="slidenum">
              <a:rPr lang="en-ID" smtClean="0">
                <a:solidFill>
                  <a:srgbClr val="8F093E"/>
                </a:solidFill>
              </a:rPr>
              <a:t>6</a:t>
            </a:fld>
            <a:endParaRPr lang="en-ID" dirty="0">
              <a:solidFill>
                <a:srgbClr val="8F093E"/>
              </a:solidFill>
            </a:endParaRPr>
          </a:p>
        </p:txBody>
      </p:sp>
      <p:sp>
        <p:nvSpPr>
          <p:cNvPr id="71" name="Freeform: Shape 70">
            <a:extLst>
              <a:ext uri="{FF2B5EF4-FFF2-40B4-BE49-F238E27FC236}">
                <a16:creationId xmlns:a16="http://schemas.microsoft.com/office/drawing/2014/main" id="{EACBD129-FD56-7791-0702-54CDBD0E3B2F}"/>
              </a:ext>
            </a:extLst>
          </p:cNvPr>
          <p:cNvSpPr/>
          <p:nvPr/>
        </p:nvSpPr>
        <p:spPr>
          <a:xfrm rot="5400000">
            <a:off x="4836992" y="1218886"/>
            <a:ext cx="614653" cy="378996"/>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8" name="Group 117">
            <a:extLst>
              <a:ext uri="{FF2B5EF4-FFF2-40B4-BE49-F238E27FC236}">
                <a16:creationId xmlns:a16="http://schemas.microsoft.com/office/drawing/2014/main" id="{B8354F0A-A3AC-2F60-E8DC-9844D7331836}"/>
              </a:ext>
            </a:extLst>
          </p:cNvPr>
          <p:cNvGrpSpPr/>
          <p:nvPr/>
        </p:nvGrpSpPr>
        <p:grpSpPr>
          <a:xfrm>
            <a:off x="3278099" y="1038178"/>
            <a:ext cx="7386200" cy="673208"/>
            <a:chOff x="0" y="5360396"/>
            <a:chExt cx="11992616" cy="1086538"/>
          </a:xfrm>
        </p:grpSpPr>
        <p:grpSp>
          <p:nvGrpSpPr>
            <p:cNvPr id="119" name="Group 118">
              <a:extLst>
                <a:ext uri="{FF2B5EF4-FFF2-40B4-BE49-F238E27FC236}">
                  <a16:creationId xmlns:a16="http://schemas.microsoft.com/office/drawing/2014/main" id="{A8BF7590-FE07-1073-8466-F54EF1E21C91}"/>
                </a:ext>
              </a:extLst>
            </p:cNvPr>
            <p:cNvGrpSpPr/>
            <p:nvPr/>
          </p:nvGrpSpPr>
          <p:grpSpPr>
            <a:xfrm>
              <a:off x="8028878" y="5360396"/>
              <a:ext cx="3963738" cy="1077110"/>
              <a:chOff x="7180488" y="5758295"/>
              <a:chExt cx="3963738" cy="1077110"/>
            </a:xfrm>
          </p:grpSpPr>
          <p:sp>
            <p:nvSpPr>
              <p:cNvPr id="163" name="Freeform: Shape 162">
                <a:extLst>
                  <a:ext uri="{FF2B5EF4-FFF2-40B4-BE49-F238E27FC236}">
                    <a16:creationId xmlns:a16="http://schemas.microsoft.com/office/drawing/2014/main" id="{5003D350-4737-261F-8CF2-8C228908A96F}"/>
                  </a:ext>
                </a:extLst>
              </p:cNvPr>
              <p:cNvSpPr/>
              <p:nvPr/>
            </p:nvSpPr>
            <p:spPr>
              <a:xfrm rot="5400000" flipH="1">
                <a:off x="10269467" y="5960645"/>
                <a:ext cx="1077110"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64" name="Arrow: Pentagon 163">
                <a:extLst>
                  <a:ext uri="{FF2B5EF4-FFF2-40B4-BE49-F238E27FC236}">
                    <a16:creationId xmlns:a16="http://schemas.microsoft.com/office/drawing/2014/main" id="{5A3E4152-77E7-56FD-9C81-DEED88E9DE49}"/>
                  </a:ext>
                </a:extLst>
              </p:cNvPr>
              <p:cNvSpPr/>
              <p:nvPr/>
            </p:nvSpPr>
            <p:spPr>
              <a:xfrm>
                <a:off x="7180488" y="5848818"/>
                <a:ext cx="3885945" cy="900468"/>
              </a:xfrm>
              <a:prstGeom prst="homePlate">
                <a:avLst>
                  <a:gd name="adj" fmla="val 64461"/>
                </a:avLst>
              </a:prstGeom>
              <a:solidFill>
                <a:srgbClr val="FF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nvGrpSpPr>
            <p:cNvPr id="120" name="Group 119">
              <a:extLst>
                <a:ext uri="{FF2B5EF4-FFF2-40B4-BE49-F238E27FC236}">
                  <a16:creationId xmlns:a16="http://schemas.microsoft.com/office/drawing/2014/main" id="{A9E91B33-BA50-0A54-CCEF-B63C16C6DB7F}"/>
                </a:ext>
              </a:extLst>
            </p:cNvPr>
            <p:cNvGrpSpPr/>
            <p:nvPr/>
          </p:nvGrpSpPr>
          <p:grpSpPr>
            <a:xfrm>
              <a:off x="5104849" y="5360396"/>
              <a:ext cx="4000366" cy="1077110"/>
              <a:chOff x="7143860" y="5758295"/>
              <a:chExt cx="4000366" cy="1077110"/>
            </a:xfrm>
          </p:grpSpPr>
          <p:sp>
            <p:nvSpPr>
              <p:cNvPr id="161" name="Freeform: Shape 160">
                <a:extLst>
                  <a:ext uri="{FF2B5EF4-FFF2-40B4-BE49-F238E27FC236}">
                    <a16:creationId xmlns:a16="http://schemas.microsoft.com/office/drawing/2014/main" id="{F8A007B9-63D3-A5E3-9AF6-F335543A99AE}"/>
                  </a:ext>
                </a:extLst>
              </p:cNvPr>
              <p:cNvSpPr/>
              <p:nvPr/>
            </p:nvSpPr>
            <p:spPr>
              <a:xfrm rot="5400000" flipH="1">
                <a:off x="10269467" y="5960645"/>
                <a:ext cx="1077110"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62" name="Arrow: Pentagon 161">
                <a:extLst>
                  <a:ext uri="{FF2B5EF4-FFF2-40B4-BE49-F238E27FC236}">
                    <a16:creationId xmlns:a16="http://schemas.microsoft.com/office/drawing/2014/main" id="{392BEEF5-985C-4EDD-0B46-C83A67D9876A}"/>
                  </a:ext>
                </a:extLst>
              </p:cNvPr>
              <p:cNvSpPr/>
              <p:nvPr/>
            </p:nvSpPr>
            <p:spPr>
              <a:xfrm>
                <a:off x="7143860" y="5848818"/>
                <a:ext cx="3922574" cy="900468"/>
              </a:xfrm>
              <a:prstGeom prst="homePlate">
                <a:avLst>
                  <a:gd name="adj" fmla="val 64461"/>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nvGrpSpPr>
            <p:cNvPr id="121" name="Group 120">
              <a:extLst>
                <a:ext uri="{FF2B5EF4-FFF2-40B4-BE49-F238E27FC236}">
                  <a16:creationId xmlns:a16="http://schemas.microsoft.com/office/drawing/2014/main" id="{4E402906-55DD-5F71-195D-867E70F15225}"/>
                </a:ext>
              </a:extLst>
            </p:cNvPr>
            <p:cNvGrpSpPr/>
            <p:nvPr/>
          </p:nvGrpSpPr>
          <p:grpSpPr>
            <a:xfrm>
              <a:off x="2170280" y="5360396"/>
              <a:ext cx="4000366" cy="1077110"/>
              <a:chOff x="7143860" y="5758295"/>
              <a:chExt cx="4000366" cy="1077110"/>
            </a:xfrm>
          </p:grpSpPr>
          <p:sp>
            <p:nvSpPr>
              <p:cNvPr id="159" name="Freeform: Shape 158">
                <a:extLst>
                  <a:ext uri="{FF2B5EF4-FFF2-40B4-BE49-F238E27FC236}">
                    <a16:creationId xmlns:a16="http://schemas.microsoft.com/office/drawing/2014/main" id="{8690626D-1575-92F5-755B-B04BA3EB37D0}"/>
                  </a:ext>
                </a:extLst>
              </p:cNvPr>
              <p:cNvSpPr/>
              <p:nvPr/>
            </p:nvSpPr>
            <p:spPr>
              <a:xfrm rot="5400000" flipH="1">
                <a:off x="10269467" y="5960645"/>
                <a:ext cx="1077110"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60" name="Arrow: Pentagon 159">
                <a:extLst>
                  <a:ext uri="{FF2B5EF4-FFF2-40B4-BE49-F238E27FC236}">
                    <a16:creationId xmlns:a16="http://schemas.microsoft.com/office/drawing/2014/main" id="{EC8734F2-5E28-D0CF-3D4B-B78EA145E7C0}"/>
                  </a:ext>
                </a:extLst>
              </p:cNvPr>
              <p:cNvSpPr/>
              <p:nvPr/>
            </p:nvSpPr>
            <p:spPr>
              <a:xfrm>
                <a:off x="7143860" y="5848818"/>
                <a:ext cx="3922574" cy="900468"/>
              </a:xfrm>
              <a:prstGeom prst="homePlate">
                <a:avLst>
                  <a:gd name="adj" fmla="val 64461"/>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sp>
          <p:nvSpPr>
            <p:cNvPr id="122" name="Freeform: Shape 121">
              <a:extLst>
                <a:ext uri="{FF2B5EF4-FFF2-40B4-BE49-F238E27FC236}">
                  <a16:creationId xmlns:a16="http://schemas.microsoft.com/office/drawing/2014/main" id="{CEE81D20-DBCC-704A-7289-9337AEA81419}"/>
                </a:ext>
              </a:extLst>
            </p:cNvPr>
            <p:cNvSpPr/>
            <p:nvPr/>
          </p:nvSpPr>
          <p:spPr>
            <a:xfrm rot="5400000" flipH="1">
              <a:off x="2536474" y="5572174"/>
              <a:ext cx="1077110" cy="672409"/>
            </a:xfrm>
            <a:custGeom>
              <a:avLst/>
              <a:gdLst>
                <a:gd name="connsiteX0" fmla="*/ 1146735 w 1146735"/>
                <a:gd name="connsiteY0" fmla="*/ 745277 h 745277"/>
                <a:gd name="connsiteX1" fmla="*/ 0 w 1146735"/>
                <a:gd name="connsiteY1" fmla="*/ 745277 h 745277"/>
                <a:gd name="connsiteX2" fmla="*/ 573368 w 1146735"/>
                <a:gd name="connsiteY2" fmla="*/ 0 h 745277"/>
                <a:gd name="connsiteX3" fmla="*/ 1146735 w 1146735"/>
                <a:gd name="connsiteY3" fmla="*/ 745277 h 745277"/>
              </a:gdLst>
              <a:ahLst/>
              <a:cxnLst>
                <a:cxn ang="0">
                  <a:pos x="connsiteX0" y="connsiteY0"/>
                </a:cxn>
                <a:cxn ang="0">
                  <a:pos x="connsiteX1" y="connsiteY1"/>
                </a:cxn>
                <a:cxn ang="0">
                  <a:pos x="connsiteX2" y="connsiteY2"/>
                </a:cxn>
                <a:cxn ang="0">
                  <a:pos x="connsiteX3" y="connsiteY3"/>
                </a:cxn>
              </a:cxnLst>
              <a:rect l="l" t="t" r="r" b="b"/>
              <a:pathLst>
                <a:path w="1146735" h="745277">
                  <a:moveTo>
                    <a:pt x="1146735" y="745277"/>
                  </a:moveTo>
                  <a:lnTo>
                    <a:pt x="0" y="745277"/>
                  </a:lnTo>
                  <a:lnTo>
                    <a:pt x="573368" y="0"/>
                  </a:lnTo>
                  <a:lnTo>
                    <a:pt x="1146735" y="7452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23" name="Arrow: Pentagon 122">
              <a:extLst>
                <a:ext uri="{FF2B5EF4-FFF2-40B4-BE49-F238E27FC236}">
                  <a16:creationId xmlns:a16="http://schemas.microsoft.com/office/drawing/2014/main" id="{76F8D301-6C0A-26AE-78FD-B735B9738984}"/>
                </a:ext>
              </a:extLst>
            </p:cNvPr>
            <p:cNvSpPr/>
            <p:nvPr/>
          </p:nvSpPr>
          <p:spPr>
            <a:xfrm>
              <a:off x="0" y="5450643"/>
              <a:ext cx="3333440" cy="910172"/>
            </a:xfrm>
            <a:prstGeom prst="homePlate">
              <a:avLst>
                <a:gd name="adj" fmla="val 64461"/>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124" name="Group 123">
              <a:extLst>
                <a:ext uri="{FF2B5EF4-FFF2-40B4-BE49-F238E27FC236}">
                  <a16:creationId xmlns:a16="http://schemas.microsoft.com/office/drawing/2014/main" id="{03B4AEFC-18AA-6149-527E-45569BD2DBCF}"/>
                </a:ext>
              </a:extLst>
            </p:cNvPr>
            <p:cNvGrpSpPr/>
            <p:nvPr/>
          </p:nvGrpSpPr>
          <p:grpSpPr>
            <a:xfrm>
              <a:off x="535757" y="5724754"/>
              <a:ext cx="360363" cy="361950"/>
              <a:chOff x="8445501" y="1787525"/>
              <a:chExt cx="360363" cy="361950"/>
            </a:xfrm>
            <a:solidFill>
              <a:schemeClr val="bg1"/>
            </a:solidFill>
          </p:grpSpPr>
          <p:sp>
            <p:nvSpPr>
              <p:cNvPr id="149" name="Freeform 311">
                <a:extLst>
                  <a:ext uri="{FF2B5EF4-FFF2-40B4-BE49-F238E27FC236}">
                    <a16:creationId xmlns:a16="http://schemas.microsoft.com/office/drawing/2014/main" id="{33AD51C9-9CAA-928D-9152-C938BAFCCC40}"/>
                  </a:ext>
                </a:extLst>
              </p:cNvPr>
              <p:cNvSpPr>
                <a:spLocks/>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50" name="Freeform 312">
                <a:extLst>
                  <a:ext uri="{FF2B5EF4-FFF2-40B4-BE49-F238E27FC236}">
                    <a16:creationId xmlns:a16="http://schemas.microsoft.com/office/drawing/2014/main" id="{B2B84F56-01FF-AE75-75DC-48C16F4F8113}"/>
                  </a:ext>
                </a:extLst>
              </p:cNvPr>
              <p:cNvSpPr>
                <a:spLocks/>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51" name="Freeform 313">
                <a:extLst>
                  <a:ext uri="{FF2B5EF4-FFF2-40B4-BE49-F238E27FC236}">
                    <a16:creationId xmlns:a16="http://schemas.microsoft.com/office/drawing/2014/main" id="{F581FFEC-B7F8-A5B8-4538-CB92B20CA560}"/>
                  </a:ext>
                </a:extLst>
              </p:cNvPr>
              <p:cNvSpPr>
                <a:spLocks/>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52" name="Freeform 314">
                <a:extLst>
                  <a:ext uri="{FF2B5EF4-FFF2-40B4-BE49-F238E27FC236}">
                    <a16:creationId xmlns:a16="http://schemas.microsoft.com/office/drawing/2014/main" id="{003509F4-2DBC-7791-5DF5-F2A0DD23E83E}"/>
                  </a:ext>
                </a:extLst>
              </p:cNvPr>
              <p:cNvSpPr>
                <a:spLocks/>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53" name="Freeform 315">
                <a:extLst>
                  <a:ext uri="{FF2B5EF4-FFF2-40B4-BE49-F238E27FC236}">
                    <a16:creationId xmlns:a16="http://schemas.microsoft.com/office/drawing/2014/main" id="{A5158FBE-FF65-9ED2-92D6-0B2FEA81D4D9}"/>
                  </a:ext>
                </a:extLst>
              </p:cNvPr>
              <p:cNvSpPr>
                <a:spLocks/>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54" name="Freeform 316">
                <a:extLst>
                  <a:ext uri="{FF2B5EF4-FFF2-40B4-BE49-F238E27FC236}">
                    <a16:creationId xmlns:a16="http://schemas.microsoft.com/office/drawing/2014/main" id="{1C0C3E9E-C515-577B-3104-82F3AC9CE41D}"/>
                  </a:ext>
                </a:extLst>
              </p:cNvPr>
              <p:cNvSpPr>
                <a:spLocks/>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55" name="Freeform 317">
                <a:extLst>
                  <a:ext uri="{FF2B5EF4-FFF2-40B4-BE49-F238E27FC236}">
                    <a16:creationId xmlns:a16="http://schemas.microsoft.com/office/drawing/2014/main" id="{08B93926-2198-79D6-2E54-36F2A12668E6}"/>
                  </a:ext>
                </a:extLst>
              </p:cNvPr>
              <p:cNvSpPr>
                <a:spLocks/>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56" name="Freeform 318">
                <a:extLst>
                  <a:ext uri="{FF2B5EF4-FFF2-40B4-BE49-F238E27FC236}">
                    <a16:creationId xmlns:a16="http://schemas.microsoft.com/office/drawing/2014/main" id="{5A2BB2C3-A29A-E77C-37EB-9EF0784179E3}"/>
                  </a:ext>
                </a:extLst>
              </p:cNvPr>
              <p:cNvSpPr>
                <a:spLocks/>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57" name="Freeform 319">
                <a:extLst>
                  <a:ext uri="{FF2B5EF4-FFF2-40B4-BE49-F238E27FC236}">
                    <a16:creationId xmlns:a16="http://schemas.microsoft.com/office/drawing/2014/main" id="{47A5F37D-3933-6172-9B07-152AD57A1CB0}"/>
                  </a:ext>
                </a:extLst>
              </p:cNvPr>
              <p:cNvSpPr>
                <a:spLocks/>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58" name="Freeform 320">
                <a:extLst>
                  <a:ext uri="{FF2B5EF4-FFF2-40B4-BE49-F238E27FC236}">
                    <a16:creationId xmlns:a16="http://schemas.microsoft.com/office/drawing/2014/main" id="{D02E748A-1D60-19E7-DF1F-283949B6CBAE}"/>
                  </a:ext>
                </a:extLst>
              </p:cNvPr>
              <p:cNvSpPr>
                <a:spLocks/>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grpSp>
        <p:grpSp>
          <p:nvGrpSpPr>
            <p:cNvPr id="129" name="Group 128">
              <a:extLst>
                <a:ext uri="{FF2B5EF4-FFF2-40B4-BE49-F238E27FC236}">
                  <a16:creationId xmlns:a16="http://schemas.microsoft.com/office/drawing/2014/main" id="{4EB4E26E-946A-53B4-BAA5-30D6334454BE}"/>
                </a:ext>
              </a:extLst>
            </p:cNvPr>
            <p:cNvGrpSpPr/>
            <p:nvPr/>
          </p:nvGrpSpPr>
          <p:grpSpPr>
            <a:xfrm>
              <a:off x="3494923" y="5717181"/>
              <a:ext cx="361950" cy="363537"/>
              <a:chOff x="5554663" y="3611563"/>
              <a:chExt cx="361950" cy="363537"/>
            </a:xfrm>
            <a:solidFill>
              <a:schemeClr val="bg1"/>
            </a:solidFill>
          </p:grpSpPr>
          <p:sp>
            <p:nvSpPr>
              <p:cNvPr id="146" name="Freeform 48">
                <a:extLst>
                  <a:ext uri="{FF2B5EF4-FFF2-40B4-BE49-F238E27FC236}">
                    <a16:creationId xmlns:a16="http://schemas.microsoft.com/office/drawing/2014/main" id="{87480094-D1CE-B540-4C3D-4E26A46D591E}"/>
                  </a:ext>
                </a:extLst>
              </p:cNvPr>
              <p:cNvSpPr>
                <a:spLocks noEditPoints="1"/>
              </p:cNvSpPr>
              <p:nvPr/>
            </p:nvSpPr>
            <p:spPr bwMode="auto">
              <a:xfrm>
                <a:off x="5661025" y="3611563"/>
                <a:ext cx="255588" cy="257175"/>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6 h 68"/>
                  <a:gd name="T86" fmla="*/ 22 w 68"/>
                  <a:gd name="T87" fmla="*/ 34 h 68"/>
                  <a:gd name="T88" fmla="*/ 34 w 68"/>
                  <a:gd name="T89" fmla="*/ 22 h 68"/>
                  <a:gd name="T90" fmla="*/ 46 w 68"/>
                  <a:gd name="T91" fmla="*/ 34 h 68"/>
                  <a:gd name="T92" fmla="*/ 34 w 68"/>
                  <a:gd name="T93"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6"/>
                    </a:moveTo>
                    <a:cubicBezTo>
                      <a:pt x="27" y="46"/>
                      <a:pt x="22" y="41"/>
                      <a:pt x="22" y="34"/>
                    </a:cubicBezTo>
                    <a:cubicBezTo>
                      <a:pt x="22" y="27"/>
                      <a:pt x="27" y="22"/>
                      <a:pt x="34" y="22"/>
                    </a:cubicBezTo>
                    <a:cubicBezTo>
                      <a:pt x="41" y="22"/>
                      <a:pt x="46" y="27"/>
                      <a:pt x="46" y="34"/>
                    </a:cubicBezTo>
                    <a:cubicBezTo>
                      <a:pt x="46" y="41"/>
                      <a:pt x="41" y="46"/>
                      <a:pt x="3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47" name="Freeform 49">
                <a:extLst>
                  <a:ext uri="{FF2B5EF4-FFF2-40B4-BE49-F238E27FC236}">
                    <a16:creationId xmlns:a16="http://schemas.microsoft.com/office/drawing/2014/main" id="{A420AA78-00F7-963E-6B26-612A87E2C723}"/>
                  </a:ext>
                </a:extLst>
              </p:cNvPr>
              <p:cNvSpPr>
                <a:spLocks/>
              </p:cNvSpPr>
              <p:nvPr/>
            </p:nvSpPr>
            <p:spPr bwMode="auto">
              <a:xfrm>
                <a:off x="5637213" y="3860800"/>
                <a:ext cx="249238" cy="100013"/>
              </a:xfrm>
              <a:custGeom>
                <a:avLst/>
                <a:gdLst>
                  <a:gd name="T0" fmla="*/ 24 w 66"/>
                  <a:gd name="T1" fmla="*/ 8 h 26"/>
                  <a:gd name="T2" fmla="*/ 16 w 66"/>
                  <a:gd name="T3" fmla="*/ 8 h 26"/>
                  <a:gd name="T4" fmla="*/ 14 w 66"/>
                  <a:gd name="T5" fmla="*/ 10 h 26"/>
                  <a:gd name="T6" fmla="*/ 16 w 66"/>
                  <a:gd name="T7" fmla="*/ 12 h 26"/>
                  <a:gd name="T8" fmla="*/ 32 w 66"/>
                  <a:gd name="T9" fmla="*/ 12 h 26"/>
                  <a:gd name="T10" fmla="*/ 40 w 66"/>
                  <a:gd name="T11" fmla="*/ 12 h 26"/>
                  <a:gd name="T12" fmla="*/ 50 w 66"/>
                  <a:gd name="T13" fmla="*/ 12 h 26"/>
                  <a:gd name="T14" fmla="*/ 66 w 66"/>
                  <a:gd name="T15" fmla="*/ 24 h 26"/>
                  <a:gd name="T16" fmla="*/ 64 w 66"/>
                  <a:gd name="T17" fmla="*/ 26 h 26"/>
                  <a:gd name="T18" fmla="*/ 2 w 66"/>
                  <a:gd name="T19" fmla="*/ 26 h 26"/>
                  <a:gd name="T20" fmla="*/ 0 w 66"/>
                  <a:gd name="T21" fmla="*/ 24 h 26"/>
                  <a:gd name="T22" fmla="*/ 0 w 66"/>
                  <a:gd name="T23" fmla="*/ 2 h 26"/>
                  <a:gd name="T24" fmla="*/ 2 w 66"/>
                  <a:gd name="T25" fmla="*/ 0 h 26"/>
                  <a:gd name="T26" fmla="*/ 11 w 66"/>
                  <a:gd name="T27" fmla="*/ 0 h 26"/>
                  <a:gd name="T28" fmla="*/ 24 w 66"/>
                  <a:gd name="T29" fmla="*/ 5 h 26"/>
                  <a:gd name="T30" fmla="*/ 24 w 66"/>
                  <a:gd name="T3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26">
                    <a:moveTo>
                      <a:pt x="24" y="8"/>
                    </a:moveTo>
                    <a:cubicBezTo>
                      <a:pt x="16" y="8"/>
                      <a:pt x="16" y="8"/>
                      <a:pt x="16" y="8"/>
                    </a:cubicBezTo>
                    <a:cubicBezTo>
                      <a:pt x="15" y="8"/>
                      <a:pt x="14" y="9"/>
                      <a:pt x="14" y="10"/>
                    </a:cubicBezTo>
                    <a:cubicBezTo>
                      <a:pt x="14" y="11"/>
                      <a:pt x="15" y="12"/>
                      <a:pt x="16" y="12"/>
                    </a:cubicBezTo>
                    <a:cubicBezTo>
                      <a:pt x="32" y="12"/>
                      <a:pt x="32" y="12"/>
                      <a:pt x="32" y="12"/>
                    </a:cubicBezTo>
                    <a:cubicBezTo>
                      <a:pt x="40" y="12"/>
                      <a:pt x="40" y="12"/>
                      <a:pt x="40" y="12"/>
                    </a:cubicBezTo>
                    <a:cubicBezTo>
                      <a:pt x="50" y="12"/>
                      <a:pt x="50" y="12"/>
                      <a:pt x="50" y="12"/>
                    </a:cubicBezTo>
                    <a:cubicBezTo>
                      <a:pt x="59" y="14"/>
                      <a:pt x="66" y="19"/>
                      <a:pt x="66" y="24"/>
                    </a:cubicBezTo>
                    <a:cubicBezTo>
                      <a:pt x="66" y="25"/>
                      <a:pt x="65" y="26"/>
                      <a:pt x="64" y="26"/>
                    </a:cubicBezTo>
                    <a:cubicBezTo>
                      <a:pt x="2" y="26"/>
                      <a:pt x="2" y="26"/>
                      <a:pt x="2" y="26"/>
                    </a:cubicBezTo>
                    <a:cubicBezTo>
                      <a:pt x="1" y="26"/>
                      <a:pt x="0" y="25"/>
                      <a:pt x="0" y="24"/>
                    </a:cubicBezTo>
                    <a:cubicBezTo>
                      <a:pt x="0" y="2"/>
                      <a:pt x="0" y="2"/>
                      <a:pt x="0" y="2"/>
                    </a:cubicBezTo>
                    <a:cubicBezTo>
                      <a:pt x="0" y="1"/>
                      <a:pt x="1" y="0"/>
                      <a:pt x="2" y="0"/>
                    </a:cubicBezTo>
                    <a:cubicBezTo>
                      <a:pt x="11" y="0"/>
                      <a:pt x="11" y="0"/>
                      <a:pt x="11" y="0"/>
                    </a:cubicBezTo>
                    <a:cubicBezTo>
                      <a:pt x="17" y="0"/>
                      <a:pt x="23" y="5"/>
                      <a:pt x="24" y="5"/>
                    </a:cubicBezTo>
                    <a:cubicBezTo>
                      <a:pt x="25" y="6"/>
                      <a:pt x="28"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48" name="Freeform 50">
                <a:extLst>
                  <a:ext uri="{FF2B5EF4-FFF2-40B4-BE49-F238E27FC236}">
                    <a16:creationId xmlns:a16="http://schemas.microsoft.com/office/drawing/2014/main" id="{8AD61D8C-1FB1-A77E-DA2D-C8923A32E469}"/>
                  </a:ext>
                </a:extLst>
              </p:cNvPr>
              <p:cNvSpPr>
                <a:spLocks/>
              </p:cNvSpPr>
              <p:nvPr/>
            </p:nvSpPr>
            <p:spPr bwMode="auto">
              <a:xfrm>
                <a:off x="5554663" y="3854450"/>
                <a:ext cx="68263" cy="120650"/>
              </a:xfrm>
              <a:custGeom>
                <a:avLst/>
                <a:gdLst>
                  <a:gd name="T0" fmla="*/ 16 w 18"/>
                  <a:gd name="T1" fmla="*/ 0 h 32"/>
                  <a:gd name="T2" fmla="*/ 2 w 18"/>
                  <a:gd name="T3" fmla="*/ 0 h 32"/>
                  <a:gd name="T4" fmla="*/ 0 w 18"/>
                  <a:gd name="T5" fmla="*/ 2 h 32"/>
                  <a:gd name="T6" fmla="*/ 0 w 18"/>
                  <a:gd name="T7" fmla="*/ 30 h 32"/>
                  <a:gd name="T8" fmla="*/ 2 w 18"/>
                  <a:gd name="T9" fmla="*/ 32 h 32"/>
                  <a:gd name="T10" fmla="*/ 16 w 18"/>
                  <a:gd name="T11" fmla="*/ 32 h 32"/>
                  <a:gd name="T12" fmla="*/ 18 w 18"/>
                  <a:gd name="T13" fmla="*/ 30 h 32"/>
                  <a:gd name="T14" fmla="*/ 18 w 18"/>
                  <a:gd name="T15" fmla="*/ 2 h 32"/>
                  <a:gd name="T16" fmla="*/ 16 w 18"/>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2">
                    <a:moveTo>
                      <a:pt x="16" y="0"/>
                    </a:moveTo>
                    <a:cubicBezTo>
                      <a:pt x="2" y="0"/>
                      <a:pt x="2" y="0"/>
                      <a:pt x="2" y="0"/>
                    </a:cubicBezTo>
                    <a:cubicBezTo>
                      <a:pt x="1" y="0"/>
                      <a:pt x="0" y="1"/>
                      <a:pt x="0" y="2"/>
                    </a:cubicBezTo>
                    <a:cubicBezTo>
                      <a:pt x="0" y="30"/>
                      <a:pt x="0" y="30"/>
                      <a:pt x="0" y="30"/>
                    </a:cubicBezTo>
                    <a:cubicBezTo>
                      <a:pt x="0" y="31"/>
                      <a:pt x="1" y="32"/>
                      <a:pt x="2" y="32"/>
                    </a:cubicBezTo>
                    <a:cubicBezTo>
                      <a:pt x="16" y="32"/>
                      <a:pt x="16" y="32"/>
                      <a:pt x="16" y="32"/>
                    </a:cubicBezTo>
                    <a:cubicBezTo>
                      <a:pt x="17" y="32"/>
                      <a:pt x="18" y="31"/>
                      <a:pt x="18" y="30"/>
                    </a:cubicBezTo>
                    <a:cubicBezTo>
                      <a:pt x="18" y="2"/>
                      <a:pt x="18" y="2"/>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grpSp>
        <p:grpSp>
          <p:nvGrpSpPr>
            <p:cNvPr id="130" name="Group 129">
              <a:extLst>
                <a:ext uri="{FF2B5EF4-FFF2-40B4-BE49-F238E27FC236}">
                  <a16:creationId xmlns:a16="http://schemas.microsoft.com/office/drawing/2014/main" id="{AB9E69AF-87FA-D56F-B5FB-9612374EA070}"/>
                </a:ext>
              </a:extLst>
            </p:cNvPr>
            <p:cNvGrpSpPr/>
            <p:nvPr/>
          </p:nvGrpSpPr>
          <p:grpSpPr>
            <a:xfrm>
              <a:off x="6380838" y="5706498"/>
              <a:ext cx="360363" cy="354012"/>
              <a:chOff x="7718425" y="2171701"/>
              <a:chExt cx="360363" cy="354012"/>
            </a:xfrm>
            <a:solidFill>
              <a:schemeClr val="bg1"/>
            </a:solidFill>
          </p:grpSpPr>
          <p:sp>
            <p:nvSpPr>
              <p:cNvPr id="140" name="Oval 139">
                <a:extLst>
                  <a:ext uri="{FF2B5EF4-FFF2-40B4-BE49-F238E27FC236}">
                    <a16:creationId xmlns:a16="http://schemas.microsoft.com/office/drawing/2014/main" id="{C3D634DA-E569-870C-1FE9-F094FA1168CD}"/>
                  </a:ext>
                </a:extLst>
              </p:cNvPr>
              <p:cNvSpPr>
                <a:spLocks noChangeArrowheads="1"/>
              </p:cNvSpPr>
              <p:nvPr/>
            </p:nvSpPr>
            <p:spPr bwMode="auto">
              <a:xfrm>
                <a:off x="7929563" y="24653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41" name="Oval 140">
                <a:extLst>
                  <a:ext uri="{FF2B5EF4-FFF2-40B4-BE49-F238E27FC236}">
                    <a16:creationId xmlns:a16="http://schemas.microsoft.com/office/drawing/2014/main" id="{533648F4-98AC-7EF8-9D87-CEFE830B56EA}"/>
                  </a:ext>
                </a:extLst>
              </p:cNvPr>
              <p:cNvSpPr>
                <a:spLocks noChangeArrowheads="1"/>
              </p:cNvSpPr>
              <p:nvPr/>
            </p:nvSpPr>
            <p:spPr bwMode="auto">
              <a:xfrm>
                <a:off x="7764463" y="246538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42" name="Freeform 7">
                <a:extLst>
                  <a:ext uri="{FF2B5EF4-FFF2-40B4-BE49-F238E27FC236}">
                    <a16:creationId xmlns:a16="http://schemas.microsoft.com/office/drawing/2014/main" id="{A5659DAE-2423-4C91-C24F-D1A7473950C1}"/>
                  </a:ext>
                </a:extLst>
              </p:cNvPr>
              <p:cNvSpPr>
                <a:spLocks/>
              </p:cNvSpPr>
              <p:nvPr/>
            </p:nvSpPr>
            <p:spPr bwMode="auto">
              <a:xfrm>
                <a:off x="7718425" y="2171701"/>
                <a:ext cx="360363" cy="285750"/>
              </a:xfrm>
              <a:custGeom>
                <a:avLst/>
                <a:gdLst>
                  <a:gd name="T0" fmla="*/ 92 w 96"/>
                  <a:gd name="T1" fmla="*/ 0 h 76"/>
                  <a:gd name="T2" fmla="*/ 86 w 96"/>
                  <a:gd name="T3" fmla="*/ 0 h 76"/>
                  <a:gd name="T4" fmla="*/ 82 w 96"/>
                  <a:gd name="T5" fmla="*/ 4 h 76"/>
                  <a:gd name="T6" fmla="*/ 74 w 96"/>
                  <a:gd name="T7" fmla="*/ 68 h 76"/>
                  <a:gd name="T8" fmla="*/ 4 w 96"/>
                  <a:gd name="T9" fmla="*/ 68 h 76"/>
                  <a:gd name="T10" fmla="*/ 0 w 96"/>
                  <a:gd name="T11" fmla="*/ 72 h 76"/>
                  <a:gd name="T12" fmla="*/ 4 w 96"/>
                  <a:gd name="T13" fmla="*/ 76 h 76"/>
                  <a:gd name="T14" fmla="*/ 78 w 96"/>
                  <a:gd name="T15" fmla="*/ 76 h 76"/>
                  <a:gd name="T16" fmla="*/ 82 w 96"/>
                  <a:gd name="T17" fmla="*/ 72 h 76"/>
                  <a:gd name="T18" fmla="*/ 90 w 96"/>
                  <a:gd name="T19" fmla="*/ 8 h 76"/>
                  <a:gd name="T20" fmla="*/ 92 w 96"/>
                  <a:gd name="T21" fmla="*/ 8 h 76"/>
                  <a:gd name="T22" fmla="*/ 96 w 96"/>
                  <a:gd name="T23" fmla="*/ 4 h 76"/>
                  <a:gd name="T24" fmla="*/ 92 w 9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76">
                    <a:moveTo>
                      <a:pt x="92" y="0"/>
                    </a:moveTo>
                    <a:cubicBezTo>
                      <a:pt x="86" y="0"/>
                      <a:pt x="86" y="0"/>
                      <a:pt x="86" y="0"/>
                    </a:cubicBezTo>
                    <a:cubicBezTo>
                      <a:pt x="84" y="0"/>
                      <a:pt x="82" y="2"/>
                      <a:pt x="82" y="4"/>
                    </a:cubicBezTo>
                    <a:cubicBezTo>
                      <a:pt x="74" y="68"/>
                      <a:pt x="74" y="68"/>
                      <a:pt x="74" y="68"/>
                    </a:cubicBezTo>
                    <a:cubicBezTo>
                      <a:pt x="4" y="68"/>
                      <a:pt x="4" y="68"/>
                      <a:pt x="4" y="68"/>
                    </a:cubicBezTo>
                    <a:cubicBezTo>
                      <a:pt x="2" y="68"/>
                      <a:pt x="0" y="70"/>
                      <a:pt x="0" y="72"/>
                    </a:cubicBezTo>
                    <a:cubicBezTo>
                      <a:pt x="0" y="74"/>
                      <a:pt x="2" y="76"/>
                      <a:pt x="4" y="76"/>
                    </a:cubicBezTo>
                    <a:cubicBezTo>
                      <a:pt x="78" y="76"/>
                      <a:pt x="78" y="76"/>
                      <a:pt x="78" y="76"/>
                    </a:cubicBezTo>
                    <a:cubicBezTo>
                      <a:pt x="80" y="76"/>
                      <a:pt x="82" y="74"/>
                      <a:pt x="82" y="72"/>
                    </a:cubicBezTo>
                    <a:cubicBezTo>
                      <a:pt x="90" y="8"/>
                      <a:pt x="90" y="8"/>
                      <a:pt x="90" y="8"/>
                    </a:cubicBezTo>
                    <a:cubicBezTo>
                      <a:pt x="92" y="8"/>
                      <a:pt x="92" y="8"/>
                      <a:pt x="92" y="8"/>
                    </a:cubicBezTo>
                    <a:cubicBezTo>
                      <a:pt x="94" y="8"/>
                      <a:pt x="96" y="6"/>
                      <a:pt x="96" y="4"/>
                    </a:cubicBezTo>
                    <a:cubicBezTo>
                      <a:pt x="96" y="2"/>
                      <a:pt x="94" y="0"/>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43" name="Freeform 8">
                <a:extLst>
                  <a:ext uri="{FF2B5EF4-FFF2-40B4-BE49-F238E27FC236}">
                    <a16:creationId xmlns:a16="http://schemas.microsoft.com/office/drawing/2014/main" id="{3DEC37E2-0B61-3D70-4FCF-009BE837ED06}"/>
                  </a:ext>
                </a:extLst>
              </p:cNvPr>
              <p:cNvSpPr>
                <a:spLocks/>
              </p:cNvSpPr>
              <p:nvPr/>
            </p:nvSpPr>
            <p:spPr bwMode="auto">
              <a:xfrm>
                <a:off x="7734300" y="2352676"/>
                <a:ext cx="142875" cy="60325"/>
              </a:xfrm>
              <a:custGeom>
                <a:avLst/>
                <a:gdLst>
                  <a:gd name="T0" fmla="*/ 2 w 38"/>
                  <a:gd name="T1" fmla="*/ 16 h 16"/>
                  <a:gd name="T2" fmla="*/ 36 w 38"/>
                  <a:gd name="T3" fmla="*/ 16 h 16"/>
                  <a:gd name="T4" fmla="*/ 38 w 38"/>
                  <a:gd name="T5" fmla="*/ 14 h 16"/>
                  <a:gd name="T6" fmla="*/ 38 w 38"/>
                  <a:gd name="T7" fmla="*/ 2 h 16"/>
                  <a:gd name="T8" fmla="*/ 36 w 38"/>
                  <a:gd name="T9" fmla="*/ 0 h 16"/>
                  <a:gd name="T10" fmla="*/ 2 w 38"/>
                  <a:gd name="T11" fmla="*/ 0 h 16"/>
                  <a:gd name="T12" fmla="*/ 0 w 38"/>
                  <a:gd name="T13" fmla="*/ 2 h 16"/>
                  <a:gd name="T14" fmla="*/ 0 w 38"/>
                  <a:gd name="T15" fmla="*/ 14 h 16"/>
                  <a:gd name="T16" fmla="*/ 2 w 3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6">
                    <a:moveTo>
                      <a:pt x="2" y="16"/>
                    </a:moveTo>
                    <a:cubicBezTo>
                      <a:pt x="36" y="16"/>
                      <a:pt x="36" y="16"/>
                      <a:pt x="36" y="16"/>
                    </a:cubicBezTo>
                    <a:cubicBezTo>
                      <a:pt x="37" y="16"/>
                      <a:pt x="38" y="15"/>
                      <a:pt x="38" y="14"/>
                    </a:cubicBezTo>
                    <a:cubicBezTo>
                      <a:pt x="38" y="2"/>
                      <a:pt x="38" y="2"/>
                      <a:pt x="38" y="2"/>
                    </a:cubicBezTo>
                    <a:cubicBezTo>
                      <a:pt x="38" y="1"/>
                      <a:pt x="37" y="0"/>
                      <a:pt x="36" y="0"/>
                    </a:cubicBezTo>
                    <a:cubicBezTo>
                      <a:pt x="2" y="0"/>
                      <a:pt x="2" y="0"/>
                      <a:pt x="2" y="0"/>
                    </a:cubicBezTo>
                    <a:cubicBezTo>
                      <a:pt x="1" y="0"/>
                      <a:pt x="0" y="1"/>
                      <a:pt x="0" y="2"/>
                    </a:cubicBezTo>
                    <a:cubicBezTo>
                      <a:pt x="0" y="14"/>
                      <a:pt x="0" y="14"/>
                      <a:pt x="0" y="14"/>
                    </a:cubicBezTo>
                    <a:cubicBezTo>
                      <a:pt x="0" y="15"/>
                      <a:pt x="1"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44" name="Freeform 9">
                <a:extLst>
                  <a:ext uri="{FF2B5EF4-FFF2-40B4-BE49-F238E27FC236}">
                    <a16:creationId xmlns:a16="http://schemas.microsoft.com/office/drawing/2014/main" id="{5A2B3B43-A8F8-6BB0-99EA-4F3E44E5FC3D}"/>
                  </a:ext>
                </a:extLst>
              </p:cNvPr>
              <p:cNvSpPr>
                <a:spLocks/>
              </p:cNvSpPr>
              <p:nvPr/>
            </p:nvSpPr>
            <p:spPr bwMode="auto">
              <a:xfrm>
                <a:off x="7748588" y="2276476"/>
                <a:ext cx="104775" cy="60325"/>
              </a:xfrm>
              <a:custGeom>
                <a:avLst/>
                <a:gdLst>
                  <a:gd name="T0" fmla="*/ 2 w 28"/>
                  <a:gd name="T1" fmla="*/ 16 h 16"/>
                  <a:gd name="T2" fmla="*/ 26 w 28"/>
                  <a:gd name="T3" fmla="*/ 16 h 16"/>
                  <a:gd name="T4" fmla="*/ 28 w 28"/>
                  <a:gd name="T5" fmla="*/ 14 h 16"/>
                  <a:gd name="T6" fmla="*/ 28 w 28"/>
                  <a:gd name="T7" fmla="*/ 2 h 16"/>
                  <a:gd name="T8" fmla="*/ 26 w 28"/>
                  <a:gd name="T9" fmla="*/ 0 h 16"/>
                  <a:gd name="T10" fmla="*/ 2 w 28"/>
                  <a:gd name="T11" fmla="*/ 0 h 16"/>
                  <a:gd name="T12" fmla="*/ 0 w 28"/>
                  <a:gd name="T13" fmla="*/ 2 h 16"/>
                  <a:gd name="T14" fmla="*/ 0 w 28"/>
                  <a:gd name="T15" fmla="*/ 14 h 16"/>
                  <a:gd name="T16" fmla="*/ 2 w 2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6">
                    <a:moveTo>
                      <a:pt x="2" y="16"/>
                    </a:moveTo>
                    <a:cubicBezTo>
                      <a:pt x="26" y="16"/>
                      <a:pt x="26" y="16"/>
                      <a:pt x="26" y="16"/>
                    </a:cubicBezTo>
                    <a:cubicBezTo>
                      <a:pt x="27" y="16"/>
                      <a:pt x="28" y="15"/>
                      <a:pt x="28" y="14"/>
                    </a:cubicBezTo>
                    <a:cubicBezTo>
                      <a:pt x="28" y="2"/>
                      <a:pt x="28" y="2"/>
                      <a:pt x="28" y="2"/>
                    </a:cubicBezTo>
                    <a:cubicBezTo>
                      <a:pt x="28" y="1"/>
                      <a:pt x="27" y="0"/>
                      <a:pt x="26" y="0"/>
                    </a:cubicBezTo>
                    <a:cubicBezTo>
                      <a:pt x="2" y="0"/>
                      <a:pt x="2" y="0"/>
                      <a:pt x="2" y="0"/>
                    </a:cubicBezTo>
                    <a:cubicBezTo>
                      <a:pt x="1" y="0"/>
                      <a:pt x="0" y="1"/>
                      <a:pt x="0" y="2"/>
                    </a:cubicBezTo>
                    <a:cubicBezTo>
                      <a:pt x="0" y="14"/>
                      <a:pt x="0" y="14"/>
                      <a:pt x="0" y="14"/>
                    </a:cubicBezTo>
                    <a:cubicBezTo>
                      <a:pt x="0" y="15"/>
                      <a:pt x="1"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45" name="Freeform 10">
                <a:extLst>
                  <a:ext uri="{FF2B5EF4-FFF2-40B4-BE49-F238E27FC236}">
                    <a16:creationId xmlns:a16="http://schemas.microsoft.com/office/drawing/2014/main" id="{3C753989-9519-36BC-BF16-2FE7CE5BC91C}"/>
                  </a:ext>
                </a:extLst>
              </p:cNvPr>
              <p:cNvSpPr>
                <a:spLocks/>
              </p:cNvSpPr>
              <p:nvPr/>
            </p:nvSpPr>
            <p:spPr bwMode="auto">
              <a:xfrm>
                <a:off x="7891463" y="2239963"/>
                <a:ext cx="98425" cy="173038"/>
              </a:xfrm>
              <a:custGeom>
                <a:avLst/>
                <a:gdLst>
                  <a:gd name="T0" fmla="*/ 2 w 26"/>
                  <a:gd name="T1" fmla="*/ 46 h 46"/>
                  <a:gd name="T2" fmla="*/ 24 w 26"/>
                  <a:gd name="T3" fmla="*/ 46 h 46"/>
                  <a:gd name="T4" fmla="*/ 26 w 26"/>
                  <a:gd name="T5" fmla="*/ 44 h 46"/>
                  <a:gd name="T6" fmla="*/ 26 w 26"/>
                  <a:gd name="T7" fmla="*/ 2 h 46"/>
                  <a:gd name="T8" fmla="*/ 24 w 26"/>
                  <a:gd name="T9" fmla="*/ 0 h 46"/>
                  <a:gd name="T10" fmla="*/ 2 w 26"/>
                  <a:gd name="T11" fmla="*/ 0 h 46"/>
                  <a:gd name="T12" fmla="*/ 0 w 26"/>
                  <a:gd name="T13" fmla="*/ 2 h 46"/>
                  <a:gd name="T14" fmla="*/ 0 w 26"/>
                  <a:gd name="T15" fmla="*/ 44 h 46"/>
                  <a:gd name="T16" fmla="*/ 2 w 26"/>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6">
                    <a:moveTo>
                      <a:pt x="2" y="46"/>
                    </a:moveTo>
                    <a:cubicBezTo>
                      <a:pt x="24" y="46"/>
                      <a:pt x="24" y="46"/>
                      <a:pt x="24" y="46"/>
                    </a:cubicBezTo>
                    <a:cubicBezTo>
                      <a:pt x="25" y="46"/>
                      <a:pt x="26" y="45"/>
                      <a:pt x="26" y="44"/>
                    </a:cubicBezTo>
                    <a:cubicBezTo>
                      <a:pt x="26" y="2"/>
                      <a:pt x="26" y="2"/>
                      <a:pt x="26" y="2"/>
                    </a:cubicBezTo>
                    <a:cubicBezTo>
                      <a:pt x="26" y="1"/>
                      <a:pt x="25" y="0"/>
                      <a:pt x="24" y="0"/>
                    </a:cubicBezTo>
                    <a:cubicBezTo>
                      <a:pt x="2" y="0"/>
                      <a:pt x="2" y="0"/>
                      <a:pt x="2" y="0"/>
                    </a:cubicBezTo>
                    <a:cubicBezTo>
                      <a:pt x="1" y="0"/>
                      <a:pt x="0" y="1"/>
                      <a:pt x="0" y="2"/>
                    </a:cubicBezTo>
                    <a:cubicBezTo>
                      <a:pt x="0" y="44"/>
                      <a:pt x="0" y="44"/>
                      <a:pt x="0" y="44"/>
                    </a:cubicBezTo>
                    <a:cubicBezTo>
                      <a:pt x="0" y="45"/>
                      <a:pt x="1" y="46"/>
                      <a:pt x="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grpSp>
        <p:grpSp>
          <p:nvGrpSpPr>
            <p:cNvPr id="131" name="Group 130">
              <a:extLst>
                <a:ext uri="{FF2B5EF4-FFF2-40B4-BE49-F238E27FC236}">
                  <a16:creationId xmlns:a16="http://schemas.microsoft.com/office/drawing/2014/main" id="{A24A4D03-0368-73B2-9BFB-5AD7966CA191}"/>
                </a:ext>
              </a:extLst>
            </p:cNvPr>
            <p:cNvGrpSpPr/>
            <p:nvPr/>
          </p:nvGrpSpPr>
          <p:grpSpPr>
            <a:xfrm>
              <a:off x="9214598" y="5724754"/>
              <a:ext cx="361950" cy="311151"/>
              <a:chOff x="5554663" y="2179638"/>
              <a:chExt cx="361950" cy="311151"/>
            </a:xfrm>
            <a:solidFill>
              <a:schemeClr val="bg1"/>
            </a:solidFill>
          </p:grpSpPr>
          <p:sp>
            <p:nvSpPr>
              <p:cNvPr id="132" name="Freeform 43">
                <a:extLst>
                  <a:ext uri="{FF2B5EF4-FFF2-40B4-BE49-F238E27FC236}">
                    <a16:creationId xmlns:a16="http://schemas.microsoft.com/office/drawing/2014/main" id="{6EE89827-39DC-E79F-B4A5-77410A68A283}"/>
                  </a:ext>
                </a:extLst>
              </p:cNvPr>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33" name="Oval 132">
                <a:extLst>
                  <a:ext uri="{FF2B5EF4-FFF2-40B4-BE49-F238E27FC236}">
                    <a16:creationId xmlns:a16="http://schemas.microsoft.com/office/drawing/2014/main" id="{86AD2056-733A-9688-739A-EE365D5E6396}"/>
                  </a:ext>
                </a:extLst>
              </p:cNvPr>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34" name="Oval 133">
                <a:extLst>
                  <a:ext uri="{FF2B5EF4-FFF2-40B4-BE49-F238E27FC236}">
                    <a16:creationId xmlns:a16="http://schemas.microsoft.com/office/drawing/2014/main" id="{3752E20A-B215-1145-2C99-2943104FC7B3}"/>
                  </a:ext>
                </a:extLst>
              </p:cNvPr>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35" name="Freeform 46">
                <a:extLst>
                  <a:ext uri="{FF2B5EF4-FFF2-40B4-BE49-F238E27FC236}">
                    <a16:creationId xmlns:a16="http://schemas.microsoft.com/office/drawing/2014/main" id="{1E9EC14D-F178-0DEB-97B1-E5F73F3777FA}"/>
                  </a:ext>
                </a:extLst>
              </p:cNvPr>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36" name="Freeform 47">
                <a:extLst>
                  <a:ext uri="{FF2B5EF4-FFF2-40B4-BE49-F238E27FC236}">
                    <a16:creationId xmlns:a16="http://schemas.microsoft.com/office/drawing/2014/main" id="{145DAA4B-1F4A-2F7A-3C45-189BDE27FB8E}"/>
                  </a:ext>
                </a:extLst>
              </p:cNvPr>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37" name="Freeform 48">
                <a:extLst>
                  <a:ext uri="{FF2B5EF4-FFF2-40B4-BE49-F238E27FC236}">
                    <a16:creationId xmlns:a16="http://schemas.microsoft.com/office/drawing/2014/main" id="{6CE9632C-D778-73F4-1652-90AD407C0B6A}"/>
                  </a:ext>
                </a:extLst>
              </p:cNvPr>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38" name="Freeform 49">
                <a:extLst>
                  <a:ext uri="{FF2B5EF4-FFF2-40B4-BE49-F238E27FC236}">
                    <a16:creationId xmlns:a16="http://schemas.microsoft.com/office/drawing/2014/main" id="{829C47F9-985F-F706-565E-A641631A2CD5}"/>
                  </a:ext>
                </a:extLst>
              </p:cNvPr>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sp>
            <p:nvSpPr>
              <p:cNvPr id="139" name="Freeform 50">
                <a:extLst>
                  <a:ext uri="{FF2B5EF4-FFF2-40B4-BE49-F238E27FC236}">
                    <a16:creationId xmlns:a16="http://schemas.microsoft.com/office/drawing/2014/main" id="{E76D45FA-8652-1F81-E3CC-FAC95C44E136}"/>
                  </a:ext>
                </a:extLst>
              </p:cNvPr>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ea typeface="+mn-ea"/>
                  <a:cs typeface="+mn-cs"/>
                </a:endParaRPr>
              </a:p>
            </p:txBody>
          </p:sp>
        </p:grpSp>
      </p:grpSp>
      <p:cxnSp>
        <p:nvCxnSpPr>
          <p:cNvPr id="173" name="Straight Connector 172">
            <a:extLst>
              <a:ext uri="{FF2B5EF4-FFF2-40B4-BE49-F238E27FC236}">
                <a16:creationId xmlns:a16="http://schemas.microsoft.com/office/drawing/2014/main" id="{A6497C12-F390-14F9-1725-CA9B407285CC}"/>
              </a:ext>
            </a:extLst>
          </p:cNvPr>
          <p:cNvCxnSpPr>
            <a:stCxn id="4" idx="2"/>
            <a:endCxn id="39" idx="0"/>
          </p:cNvCxnSpPr>
          <p:nvPr/>
        </p:nvCxnSpPr>
        <p:spPr>
          <a:xfrm>
            <a:off x="1784842" y="4110201"/>
            <a:ext cx="988360" cy="209250"/>
          </a:xfrm>
          <a:prstGeom prst="line">
            <a:avLst/>
          </a:prstGeom>
        </p:spPr>
        <p:style>
          <a:lnRef idx="1">
            <a:schemeClr val="dk1"/>
          </a:lnRef>
          <a:fillRef idx="0">
            <a:schemeClr val="dk1"/>
          </a:fillRef>
          <a:effectRef idx="0">
            <a:schemeClr val="dk1"/>
          </a:effectRef>
          <a:fontRef idx="minor">
            <a:schemeClr val="tx1"/>
          </a:fontRef>
        </p:style>
      </p:cxnSp>
      <p:grpSp>
        <p:nvGrpSpPr>
          <p:cNvPr id="220" name="Group 219">
            <a:extLst>
              <a:ext uri="{FF2B5EF4-FFF2-40B4-BE49-F238E27FC236}">
                <a16:creationId xmlns:a16="http://schemas.microsoft.com/office/drawing/2014/main" id="{BD2C1D8A-DB55-E44C-0284-78D7FEC94B25}"/>
              </a:ext>
            </a:extLst>
          </p:cNvPr>
          <p:cNvGrpSpPr/>
          <p:nvPr/>
        </p:nvGrpSpPr>
        <p:grpSpPr>
          <a:xfrm>
            <a:off x="587546" y="2227097"/>
            <a:ext cx="4806713" cy="3690064"/>
            <a:chOff x="462443" y="2322219"/>
            <a:chExt cx="4806713" cy="3690064"/>
          </a:xfrm>
        </p:grpSpPr>
        <p:sp>
          <p:nvSpPr>
            <p:cNvPr id="3" name="Rectangle: Rounded Corners 2">
              <a:extLst>
                <a:ext uri="{FF2B5EF4-FFF2-40B4-BE49-F238E27FC236}">
                  <a16:creationId xmlns:a16="http://schemas.microsoft.com/office/drawing/2014/main" id="{6CE422F8-0417-CDDB-463F-67EE89CF3B1F}"/>
                </a:ext>
              </a:extLst>
            </p:cNvPr>
            <p:cNvSpPr/>
            <p:nvPr/>
          </p:nvSpPr>
          <p:spPr>
            <a:xfrm>
              <a:off x="2018099" y="2322219"/>
              <a:ext cx="2060831" cy="760757"/>
            </a:xfrm>
            <a:prstGeom prst="roundRect">
              <a:avLst>
                <a:gd name="adj" fmla="val 10758"/>
              </a:avLst>
            </a:prstGeom>
            <a:solidFill>
              <a:srgbClr val="561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100" kern="1200" dirty="0">
                  <a:ea typeface="+mn-ea"/>
                  <a:cs typeface="+mn-cs"/>
                </a:rPr>
                <a:t>Opportunity Premises</a:t>
              </a:r>
            </a:p>
          </p:txBody>
        </p:sp>
        <p:sp>
          <p:nvSpPr>
            <p:cNvPr id="4" name="Rectangle: Rounded Corners 3">
              <a:extLst>
                <a:ext uri="{FF2B5EF4-FFF2-40B4-BE49-F238E27FC236}">
                  <a16:creationId xmlns:a16="http://schemas.microsoft.com/office/drawing/2014/main" id="{63976131-35C0-7362-A799-289AEC88A313}"/>
                </a:ext>
              </a:extLst>
            </p:cNvPr>
            <p:cNvSpPr/>
            <p:nvPr/>
          </p:nvSpPr>
          <p:spPr>
            <a:xfrm>
              <a:off x="753148" y="3433843"/>
              <a:ext cx="1813181" cy="771480"/>
            </a:xfrm>
            <a:prstGeom prst="roundRect">
              <a:avLst>
                <a:gd name="adj" fmla="val 9576"/>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100" kern="1200" dirty="0">
                  <a:ea typeface="+mn-ea"/>
                  <a:cs typeface="+mn-cs"/>
                </a:rPr>
                <a:t>Address Group</a:t>
              </a:r>
            </a:p>
          </p:txBody>
        </p:sp>
        <p:sp>
          <p:nvSpPr>
            <p:cNvPr id="13" name="Rectangle: Rounded Corners 12">
              <a:extLst>
                <a:ext uri="{FF2B5EF4-FFF2-40B4-BE49-F238E27FC236}">
                  <a16:creationId xmlns:a16="http://schemas.microsoft.com/office/drawing/2014/main" id="{AD089B74-885B-1A50-29E3-3A9118EAA53C}"/>
                </a:ext>
              </a:extLst>
            </p:cNvPr>
            <p:cNvSpPr/>
            <p:nvPr/>
          </p:nvSpPr>
          <p:spPr>
            <a:xfrm>
              <a:off x="3470287" y="3406554"/>
              <a:ext cx="1798869" cy="771480"/>
            </a:xfrm>
            <a:prstGeom prst="roundRect">
              <a:avLst>
                <a:gd name="adj" fmla="val 7213"/>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100" kern="1200" dirty="0">
                  <a:ea typeface="+mn-ea"/>
                  <a:cs typeface="+mn-cs"/>
                </a:rPr>
                <a:t>Address Group</a:t>
              </a:r>
            </a:p>
          </p:txBody>
        </p:sp>
        <p:sp>
          <p:nvSpPr>
            <p:cNvPr id="38" name="Rectangle: Rounded Corners 37">
              <a:extLst>
                <a:ext uri="{FF2B5EF4-FFF2-40B4-BE49-F238E27FC236}">
                  <a16:creationId xmlns:a16="http://schemas.microsoft.com/office/drawing/2014/main" id="{9F7745A1-1D71-E9B0-FAAD-82C9BD33502C}"/>
                </a:ext>
              </a:extLst>
            </p:cNvPr>
            <p:cNvSpPr/>
            <p:nvPr/>
          </p:nvSpPr>
          <p:spPr>
            <a:xfrm>
              <a:off x="462443" y="4414574"/>
              <a:ext cx="1260000" cy="697651"/>
            </a:xfrm>
            <a:prstGeom prst="roundRect">
              <a:avLst>
                <a:gd name="adj" fmla="val 9576"/>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100" kern="1200" dirty="0">
                  <a:ea typeface="+mn-ea"/>
                  <a:cs typeface="+mn-cs"/>
                </a:rPr>
                <a:t>Service Node</a:t>
              </a:r>
            </a:p>
          </p:txBody>
        </p:sp>
        <p:sp>
          <p:nvSpPr>
            <p:cNvPr id="39" name="Rectangle: Rounded Corners 38">
              <a:extLst>
                <a:ext uri="{FF2B5EF4-FFF2-40B4-BE49-F238E27FC236}">
                  <a16:creationId xmlns:a16="http://schemas.microsoft.com/office/drawing/2014/main" id="{7A9249A6-7D73-51BB-A9A3-DC9A7F8C20C5}"/>
                </a:ext>
              </a:extLst>
            </p:cNvPr>
            <p:cNvSpPr/>
            <p:nvPr/>
          </p:nvSpPr>
          <p:spPr>
            <a:xfrm>
              <a:off x="2018099" y="4414573"/>
              <a:ext cx="1260000" cy="697651"/>
            </a:xfrm>
            <a:prstGeom prst="roundRect">
              <a:avLst>
                <a:gd name="adj" fmla="val 9576"/>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100" kern="1200" dirty="0">
                  <a:ea typeface="+mn-ea"/>
                  <a:cs typeface="+mn-cs"/>
                </a:rPr>
                <a:t>Service Node</a:t>
              </a:r>
            </a:p>
          </p:txBody>
        </p:sp>
        <p:sp>
          <p:nvSpPr>
            <p:cNvPr id="41" name="Rectangle: Rounded Corners 40">
              <a:extLst>
                <a:ext uri="{FF2B5EF4-FFF2-40B4-BE49-F238E27FC236}">
                  <a16:creationId xmlns:a16="http://schemas.microsoft.com/office/drawing/2014/main" id="{A26BEF71-2FE4-5C05-4260-A27519A59CFA}"/>
                </a:ext>
              </a:extLst>
            </p:cNvPr>
            <p:cNvSpPr/>
            <p:nvPr/>
          </p:nvSpPr>
          <p:spPr>
            <a:xfrm>
              <a:off x="462443" y="5314632"/>
              <a:ext cx="1260000" cy="697651"/>
            </a:xfrm>
            <a:prstGeom prst="roundRect">
              <a:avLst>
                <a:gd name="adj" fmla="val 9576"/>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100" kern="1200" dirty="0">
                  <a:ea typeface="+mn-ea"/>
                  <a:cs typeface="+mn-cs"/>
                </a:rPr>
                <a:t>Sub Node</a:t>
              </a:r>
            </a:p>
          </p:txBody>
        </p:sp>
        <p:sp>
          <p:nvSpPr>
            <p:cNvPr id="48" name="Rectangle: Rounded Corners 47">
              <a:extLst>
                <a:ext uri="{FF2B5EF4-FFF2-40B4-BE49-F238E27FC236}">
                  <a16:creationId xmlns:a16="http://schemas.microsoft.com/office/drawing/2014/main" id="{38165C59-1B69-8A0B-ED1E-4B97EA149315}"/>
                </a:ext>
              </a:extLst>
            </p:cNvPr>
            <p:cNvSpPr/>
            <p:nvPr/>
          </p:nvSpPr>
          <p:spPr>
            <a:xfrm>
              <a:off x="2018099" y="5314631"/>
              <a:ext cx="1260000" cy="697651"/>
            </a:xfrm>
            <a:prstGeom prst="roundRect">
              <a:avLst>
                <a:gd name="adj" fmla="val 9576"/>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100" kern="1200" dirty="0">
                  <a:ea typeface="+mn-ea"/>
                  <a:cs typeface="+mn-cs"/>
                </a:rPr>
                <a:t>Sub Node</a:t>
              </a:r>
            </a:p>
          </p:txBody>
        </p:sp>
        <p:sp>
          <p:nvSpPr>
            <p:cNvPr id="49" name="Rectangle: Rounded Corners 48">
              <a:extLst>
                <a:ext uri="{FF2B5EF4-FFF2-40B4-BE49-F238E27FC236}">
                  <a16:creationId xmlns:a16="http://schemas.microsoft.com/office/drawing/2014/main" id="{FFAB2CA2-C799-5CEE-AD0B-E74ECBE13A58}"/>
                </a:ext>
              </a:extLst>
            </p:cNvPr>
            <p:cNvSpPr/>
            <p:nvPr/>
          </p:nvSpPr>
          <p:spPr>
            <a:xfrm>
              <a:off x="3749946" y="4374671"/>
              <a:ext cx="1260000" cy="697651"/>
            </a:xfrm>
            <a:prstGeom prst="roundRect">
              <a:avLst>
                <a:gd name="adj" fmla="val 7213"/>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100" kern="1200" dirty="0">
                  <a:ea typeface="+mn-ea"/>
                  <a:cs typeface="+mn-cs"/>
                </a:rPr>
                <a:t>Service Node</a:t>
              </a:r>
            </a:p>
          </p:txBody>
        </p:sp>
        <p:sp>
          <p:nvSpPr>
            <p:cNvPr id="50" name="Rectangle: Rounded Corners 49">
              <a:extLst>
                <a:ext uri="{FF2B5EF4-FFF2-40B4-BE49-F238E27FC236}">
                  <a16:creationId xmlns:a16="http://schemas.microsoft.com/office/drawing/2014/main" id="{D13AF379-342C-3828-BD55-99A75B1E802E}"/>
                </a:ext>
              </a:extLst>
            </p:cNvPr>
            <p:cNvSpPr/>
            <p:nvPr/>
          </p:nvSpPr>
          <p:spPr>
            <a:xfrm>
              <a:off x="3738378" y="5314630"/>
              <a:ext cx="1260000" cy="697651"/>
            </a:xfrm>
            <a:prstGeom prst="roundRect">
              <a:avLst>
                <a:gd name="adj" fmla="val 7213"/>
              </a:avLst>
            </a:prstGeom>
            <a:solidFill>
              <a:srgbClr val="C7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100" kern="1200" dirty="0">
                  <a:ea typeface="+mn-ea"/>
                  <a:cs typeface="+mn-cs"/>
                </a:rPr>
                <a:t>Sub Node</a:t>
              </a:r>
            </a:p>
          </p:txBody>
        </p:sp>
        <p:cxnSp>
          <p:nvCxnSpPr>
            <p:cNvPr id="168" name="Straight Connector 167">
              <a:extLst>
                <a:ext uri="{FF2B5EF4-FFF2-40B4-BE49-F238E27FC236}">
                  <a16:creationId xmlns:a16="http://schemas.microsoft.com/office/drawing/2014/main" id="{662A93F5-64BB-DDE8-3BFD-A3C8B4FA13F9}"/>
                </a:ext>
              </a:extLst>
            </p:cNvPr>
            <p:cNvCxnSpPr>
              <a:cxnSpLocks/>
              <a:endCxn id="4" idx="0"/>
            </p:cNvCxnSpPr>
            <p:nvPr/>
          </p:nvCxnSpPr>
          <p:spPr>
            <a:xfrm flipH="1">
              <a:off x="1659739" y="3074561"/>
              <a:ext cx="1388775" cy="359282"/>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EE65F72F-AEE7-40A1-2D93-3ED21351DB83}"/>
                </a:ext>
              </a:extLst>
            </p:cNvPr>
            <p:cNvCxnSpPr>
              <a:endCxn id="4" idx="2"/>
            </p:cNvCxnSpPr>
            <p:nvPr/>
          </p:nvCxnSpPr>
          <p:spPr>
            <a:xfrm flipV="1">
              <a:off x="1092443" y="4205323"/>
              <a:ext cx="567296" cy="209249"/>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2E6E3648-F991-741F-1D5A-FEAFE76CCF1C}"/>
                </a:ext>
              </a:extLst>
            </p:cNvPr>
            <p:cNvCxnSpPr>
              <a:endCxn id="41" idx="0"/>
            </p:cNvCxnSpPr>
            <p:nvPr/>
          </p:nvCxnSpPr>
          <p:spPr>
            <a:xfrm>
              <a:off x="1092443" y="5112223"/>
              <a:ext cx="0" cy="202409"/>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89172419-B330-5AE7-B46D-69FBC9701D87}"/>
                </a:ext>
              </a:extLst>
            </p:cNvPr>
            <p:cNvCxnSpPr>
              <a:stCxn id="39" idx="2"/>
              <a:endCxn id="48" idx="0"/>
            </p:cNvCxnSpPr>
            <p:nvPr/>
          </p:nvCxnSpPr>
          <p:spPr>
            <a:xfrm>
              <a:off x="2648099" y="5112224"/>
              <a:ext cx="0" cy="202407"/>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8B99434F-8FA0-3A11-4361-19C9D864D23B}"/>
                </a:ext>
              </a:extLst>
            </p:cNvPr>
            <p:cNvCxnSpPr/>
            <p:nvPr/>
          </p:nvCxnSpPr>
          <p:spPr>
            <a:xfrm>
              <a:off x="3048514" y="3082976"/>
              <a:ext cx="1168997" cy="323578"/>
            </a:xfrm>
            <a:prstGeom prst="line">
              <a:avLst/>
            </a:prstGeom>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8FC83613-DD4E-B4F2-843F-A60675079995}"/>
                </a:ext>
              </a:extLst>
            </p:cNvPr>
            <p:cNvCxnSpPr>
              <a:stCxn id="49" idx="0"/>
              <a:endCxn id="13" idx="2"/>
            </p:cNvCxnSpPr>
            <p:nvPr/>
          </p:nvCxnSpPr>
          <p:spPr>
            <a:xfrm flipH="1" flipV="1">
              <a:off x="4369722" y="4178034"/>
              <a:ext cx="10224" cy="196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13BAF49-E012-0D42-E71D-F087C9F44D52}"/>
                </a:ext>
              </a:extLst>
            </p:cNvPr>
            <p:cNvCxnSpPr>
              <a:stCxn id="50" idx="0"/>
              <a:endCxn id="49" idx="2"/>
            </p:cNvCxnSpPr>
            <p:nvPr/>
          </p:nvCxnSpPr>
          <p:spPr>
            <a:xfrm flipV="1">
              <a:off x="4368378" y="5072322"/>
              <a:ext cx="11568" cy="24230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9" name="Rectangle: Rounded Corners 198">
            <a:extLst>
              <a:ext uri="{FF2B5EF4-FFF2-40B4-BE49-F238E27FC236}">
                <a16:creationId xmlns:a16="http://schemas.microsoft.com/office/drawing/2014/main" id="{B7EA2D8A-379D-C1AD-5541-A703156C440C}"/>
              </a:ext>
            </a:extLst>
          </p:cNvPr>
          <p:cNvSpPr/>
          <p:nvPr/>
        </p:nvSpPr>
        <p:spPr>
          <a:xfrm>
            <a:off x="2087776" y="3869057"/>
            <a:ext cx="972463" cy="24447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Ready to release</a:t>
            </a:r>
          </a:p>
        </p:txBody>
      </p:sp>
      <p:sp>
        <p:nvSpPr>
          <p:cNvPr id="200" name="TextBox 199">
            <a:extLst>
              <a:ext uri="{FF2B5EF4-FFF2-40B4-BE49-F238E27FC236}">
                <a16:creationId xmlns:a16="http://schemas.microsoft.com/office/drawing/2014/main" id="{7BFB0220-0306-E3AC-63ED-30AE6F543FF4}"/>
              </a:ext>
            </a:extLst>
          </p:cNvPr>
          <p:cNvSpPr txBox="1"/>
          <p:nvPr/>
        </p:nvSpPr>
        <p:spPr>
          <a:xfrm>
            <a:off x="3961328" y="1251986"/>
            <a:ext cx="1090947" cy="276999"/>
          </a:xfrm>
          <a:prstGeom prst="rect">
            <a:avLst/>
          </a:prstGeom>
          <a:noFill/>
        </p:spPr>
        <p:txBody>
          <a:bodyPr wrap="square" rtlCol="0">
            <a:spAutoFit/>
          </a:bodyPr>
          <a:lstStyle/>
          <a:p>
            <a:r>
              <a:rPr lang="en-GB" sz="1200" b="1" dirty="0">
                <a:solidFill>
                  <a:schemeClr val="bg1"/>
                </a:solidFill>
              </a:rPr>
              <a:t>Opportunity</a:t>
            </a:r>
          </a:p>
        </p:txBody>
      </p:sp>
      <p:sp>
        <p:nvSpPr>
          <p:cNvPr id="204" name="TextBox 203">
            <a:extLst>
              <a:ext uri="{FF2B5EF4-FFF2-40B4-BE49-F238E27FC236}">
                <a16:creationId xmlns:a16="http://schemas.microsoft.com/office/drawing/2014/main" id="{B5C84408-86E9-1B50-280F-3D91161ED7E1}"/>
              </a:ext>
            </a:extLst>
          </p:cNvPr>
          <p:cNvSpPr txBox="1"/>
          <p:nvPr/>
        </p:nvSpPr>
        <p:spPr>
          <a:xfrm>
            <a:off x="5834498" y="1223123"/>
            <a:ext cx="1090947" cy="276999"/>
          </a:xfrm>
          <a:prstGeom prst="rect">
            <a:avLst/>
          </a:prstGeom>
          <a:noFill/>
        </p:spPr>
        <p:txBody>
          <a:bodyPr wrap="square" rtlCol="0">
            <a:spAutoFit/>
          </a:bodyPr>
          <a:lstStyle/>
          <a:p>
            <a:r>
              <a:rPr lang="en-GB" sz="1200" b="1" dirty="0">
                <a:solidFill>
                  <a:schemeClr val="bg1"/>
                </a:solidFill>
              </a:rPr>
              <a:t>Plan</a:t>
            </a:r>
          </a:p>
        </p:txBody>
      </p:sp>
      <p:sp>
        <p:nvSpPr>
          <p:cNvPr id="205" name="TextBox 204">
            <a:extLst>
              <a:ext uri="{FF2B5EF4-FFF2-40B4-BE49-F238E27FC236}">
                <a16:creationId xmlns:a16="http://schemas.microsoft.com/office/drawing/2014/main" id="{B1F4492A-9951-F9B2-194C-1E319E294E5D}"/>
              </a:ext>
            </a:extLst>
          </p:cNvPr>
          <p:cNvSpPr txBox="1"/>
          <p:nvPr/>
        </p:nvSpPr>
        <p:spPr>
          <a:xfrm>
            <a:off x="7468820" y="1240605"/>
            <a:ext cx="1090947" cy="276999"/>
          </a:xfrm>
          <a:prstGeom prst="rect">
            <a:avLst/>
          </a:prstGeom>
          <a:noFill/>
        </p:spPr>
        <p:txBody>
          <a:bodyPr wrap="square" rtlCol="0">
            <a:spAutoFit/>
          </a:bodyPr>
          <a:lstStyle/>
          <a:p>
            <a:r>
              <a:rPr lang="en-GB" sz="1200" b="1" dirty="0">
                <a:solidFill>
                  <a:schemeClr val="bg1"/>
                </a:solidFill>
              </a:rPr>
              <a:t>Build</a:t>
            </a:r>
          </a:p>
        </p:txBody>
      </p:sp>
      <p:sp>
        <p:nvSpPr>
          <p:cNvPr id="206" name="TextBox 205">
            <a:extLst>
              <a:ext uri="{FF2B5EF4-FFF2-40B4-BE49-F238E27FC236}">
                <a16:creationId xmlns:a16="http://schemas.microsoft.com/office/drawing/2014/main" id="{544A307C-7306-B05B-DDD2-EAC7F69FB275}"/>
              </a:ext>
            </a:extLst>
          </p:cNvPr>
          <p:cNvSpPr txBox="1"/>
          <p:nvPr/>
        </p:nvSpPr>
        <p:spPr>
          <a:xfrm>
            <a:off x="9207833" y="1250903"/>
            <a:ext cx="1090947" cy="276999"/>
          </a:xfrm>
          <a:prstGeom prst="rect">
            <a:avLst/>
          </a:prstGeom>
          <a:noFill/>
        </p:spPr>
        <p:txBody>
          <a:bodyPr wrap="square" rtlCol="0">
            <a:spAutoFit/>
          </a:bodyPr>
          <a:lstStyle/>
          <a:p>
            <a:r>
              <a:rPr lang="en-GB" sz="1200" b="1" dirty="0">
                <a:solidFill>
                  <a:schemeClr val="bg1"/>
                </a:solidFill>
              </a:rPr>
              <a:t>Release</a:t>
            </a:r>
          </a:p>
        </p:txBody>
      </p:sp>
      <p:sp>
        <p:nvSpPr>
          <p:cNvPr id="207" name="Slide Number Placeholder 1">
            <a:extLst>
              <a:ext uri="{FF2B5EF4-FFF2-40B4-BE49-F238E27FC236}">
                <a16:creationId xmlns:a16="http://schemas.microsoft.com/office/drawing/2014/main" id="{C7A553A3-2039-4432-963D-1AF6D6F81764}"/>
              </a:ext>
            </a:extLst>
          </p:cNvPr>
          <p:cNvSpPr txBox="1">
            <a:spLocks/>
          </p:cNvSpPr>
          <p:nvPr/>
        </p:nvSpPr>
        <p:spPr>
          <a:xfrm>
            <a:off x="6430882" y="5529171"/>
            <a:ext cx="381000" cy="1436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cxnSp>
        <p:nvCxnSpPr>
          <p:cNvPr id="208" name="Straight Arrow Connector 207">
            <a:extLst>
              <a:ext uri="{FF2B5EF4-FFF2-40B4-BE49-F238E27FC236}">
                <a16:creationId xmlns:a16="http://schemas.microsoft.com/office/drawing/2014/main" id="{29FC54FA-0CD6-7020-834D-9DE8C3D2D149}"/>
              </a:ext>
            </a:extLst>
          </p:cNvPr>
          <p:cNvCxnSpPr>
            <a:cxnSpLocks/>
          </p:cNvCxnSpPr>
          <p:nvPr/>
        </p:nvCxnSpPr>
        <p:spPr>
          <a:xfrm>
            <a:off x="6313716" y="3746920"/>
            <a:ext cx="0" cy="2662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B09F2FF4-5F2F-4691-33A0-525F53D3CC81}"/>
              </a:ext>
            </a:extLst>
          </p:cNvPr>
          <p:cNvCxnSpPr>
            <a:cxnSpLocks/>
          </p:cNvCxnSpPr>
          <p:nvPr/>
        </p:nvCxnSpPr>
        <p:spPr>
          <a:xfrm>
            <a:off x="6321546" y="4546775"/>
            <a:ext cx="0" cy="28843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BC076CB0-65FF-038C-CB7C-56FC098B1A8C}"/>
              </a:ext>
            </a:extLst>
          </p:cNvPr>
          <p:cNvCxnSpPr>
            <a:cxnSpLocks/>
          </p:cNvCxnSpPr>
          <p:nvPr/>
        </p:nvCxnSpPr>
        <p:spPr>
          <a:xfrm flipV="1">
            <a:off x="6313716" y="2895723"/>
            <a:ext cx="0" cy="30446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2A3A0438-F60C-9F51-4C42-B1A343C6C6C7}"/>
              </a:ext>
            </a:extLst>
          </p:cNvPr>
          <p:cNvCxnSpPr>
            <a:cxnSpLocks/>
          </p:cNvCxnSpPr>
          <p:nvPr/>
        </p:nvCxnSpPr>
        <p:spPr>
          <a:xfrm>
            <a:off x="6321546" y="5507233"/>
            <a:ext cx="0" cy="28843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AD0E8175-4065-49EF-0363-BB9DB8DF1168}"/>
              </a:ext>
            </a:extLst>
          </p:cNvPr>
          <p:cNvSpPr/>
          <p:nvPr/>
        </p:nvSpPr>
        <p:spPr>
          <a:xfrm>
            <a:off x="6498137" y="3428137"/>
            <a:ext cx="3583461" cy="830997"/>
          </a:xfrm>
          <a:prstGeom prst="rect">
            <a:avLst/>
          </a:prstGeom>
        </p:spPr>
        <p:txBody>
          <a:bodyPr wrap="square">
            <a:spAutoFit/>
          </a:bodyPr>
          <a:lstStyle/>
          <a:p>
            <a:r>
              <a:rPr lang="en-US" b="1" dirty="0">
                <a:solidFill>
                  <a:schemeClr val="bg1"/>
                </a:solidFill>
              </a:rPr>
              <a:t>35%</a:t>
            </a:r>
            <a:br>
              <a:rPr lang="en-US" sz="1600" dirty="0">
                <a:solidFill>
                  <a:schemeClr val="bg1"/>
                </a:solidFill>
                <a:cs typeface="Segoe UI" panose="020B0502040204020203" pitchFamily="34" charset="0"/>
              </a:rPr>
            </a:br>
            <a:r>
              <a:rPr lang="en-US" sz="1000" dirty="0">
                <a:solidFill>
                  <a:schemeClr val="bg1"/>
                </a:solidFill>
              </a:rPr>
              <a:t>reduction in CPP costs by enabling the Network Build by FPP Model </a:t>
            </a:r>
          </a:p>
          <a:p>
            <a:r>
              <a:rPr lang="en-US" sz="1000" dirty="0">
                <a:solidFill>
                  <a:schemeClr val="bg1"/>
                </a:solidFill>
              </a:rPr>
              <a:t>(Q3’2021 –  £174 To Q4’2021- £118 ) </a:t>
            </a:r>
          </a:p>
        </p:txBody>
      </p:sp>
      <p:sp>
        <p:nvSpPr>
          <p:cNvPr id="213" name="Rectangle 212">
            <a:extLst>
              <a:ext uri="{FF2B5EF4-FFF2-40B4-BE49-F238E27FC236}">
                <a16:creationId xmlns:a16="http://schemas.microsoft.com/office/drawing/2014/main" id="{69482FCE-14FE-85DE-D8D3-4C968CC7238D}"/>
              </a:ext>
            </a:extLst>
          </p:cNvPr>
          <p:cNvSpPr/>
          <p:nvPr/>
        </p:nvSpPr>
        <p:spPr>
          <a:xfrm>
            <a:off x="6546019" y="4351734"/>
            <a:ext cx="3504998" cy="830997"/>
          </a:xfrm>
          <a:prstGeom prst="rect">
            <a:avLst/>
          </a:prstGeom>
        </p:spPr>
        <p:txBody>
          <a:bodyPr wrap="square">
            <a:spAutoFit/>
          </a:bodyPr>
          <a:lstStyle/>
          <a:p>
            <a:r>
              <a:rPr lang="en-US" b="1" dirty="0">
                <a:solidFill>
                  <a:schemeClr val="bg1"/>
                </a:solidFill>
              </a:rPr>
              <a:t>50-70%</a:t>
            </a:r>
            <a:br>
              <a:rPr lang="en-US" sz="1600" b="1" dirty="0">
                <a:solidFill>
                  <a:schemeClr val="bg1"/>
                </a:solidFill>
              </a:rPr>
            </a:br>
            <a:r>
              <a:rPr lang="en-US" sz="1000" dirty="0">
                <a:solidFill>
                  <a:schemeClr val="bg1"/>
                </a:solidFill>
              </a:rPr>
              <a:t>reduction of hours per quarter  to handle the manual work performed by multiple users to maintain the E2E life cycle</a:t>
            </a:r>
          </a:p>
        </p:txBody>
      </p:sp>
      <p:sp>
        <p:nvSpPr>
          <p:cNvPr id="214" name="Rectangle 213">
            <a:extLst>
              <a:ext uri="{FF2B5EF4-FFF2-40B4-BE49-F238E27FC236}">
                <a16:creationId xmlns:a16="http://schemas.microsoft.com/office/drawing/2014/main" id="{D742C6B3-79BE-7F61-377E-716C37435DC2}"/>
              </a:ext>
            </a:extLst>
          </p:cNvPr>
          <p:cNvSpPr/>
          <p:nvPr/>
        </p:nvSpPr>
        <p:spPr>
          <a:xfrm>
            <a:off x="6481439" y="2514311"/>
            <a:ext cx="3583461" cy="830997"/>
          </a:xfrm>
          <a:prstGeom prst="rect">
            <a:avLst/>
          </a:prstGeom>
        </p:spPr>
        <p:txBody>
          <a:bodyPr wrap="square">
            <a:spAutoFit/>
          </a:bodyPr>
          <a:lstStyle/>
          <a:p>
            <a:r>
              <a:rPr lang="en-US" b="1" dirty="0">
                <a:solidFill>
                  <a:schemeClr val="bg1"/>
                </a:solidFill>
              </a:rPr>
              <a:t>45% </a:t>
            </a:r>
            <a:br>
              <a:rPr lang="en-US" sz="1600" b="1" dirty="0">
                <a:solidFill>
                  <a:schemeClr val="bg1"/>
                </a:solidFill>
              </a:rPr>
            </a:br>
            <a:r>
              <a:rPr lang="en-US" sz="1000" dirty="0">
                <a:solidFill>
                  <a:schemeClr val="bg1"/>
                </a:solidFill>
              </a:rPr>
              <a:t>Faster Time to Market for Fibre Network Expansion to Premises. </a:t>
            </a:r>
          </a:p>
          <a:p>
            <a:r>
              <a:rPr lang="en-US" sz="1000" dirty="0">
                <a:solidFill>
                  <a:schemeClr val="bg1"/>
                </a:solidFill>
              </a:rPr>
              <a:t>(Q3’2021 – 45K To Q4’2021 – 75K) </a:t>
            </a:r>
          </a:p>
        </p:txBody>
      </p:sp>
      <p:sp>
        <p:nvSpPr>
          <p:cNvPr id="215" name="Rectangle 214">
            <a:extLst>
              <a:ext uri="{FF2B5EF4-FFF2-40B4-BE49-F238E27FC236}">
                <a16:creationId xmlns:a16="http://schemas.microsoft.com/office/drawing/2014/main" id="{97E9BB7F-A721-7556-E24F-060DDC9ABDA4}"/>
              </a:ext>
            </a:extLst>
          </p:cNvPr>
          <p:cNvSpPr/>
          <p:nvPr/>
        </p:nvSpPr>
        <p:spPr>
          <a:xfrm>
            <a:off x="6511582" y="5243640"/>
            <a:ext cx="3573871" cy="646331"/>
          </a:xfrm>
          <a:prstGeom prst="rect">
            <a:avLst/>
          </a:prstGeom>
        </p:spPr>
        <p:txBody>
          <a:bodyPr wrap="square">
            <a:spAutoFit/>
          </a:bodyPr>
          <a:lstStyle/>
          <a:p>
            <a:r>
              <a:rPr lang="en-US" b="1" dirty="0">
                <a:solidFill>
                  <a:schemeClr val="bg1"/>
                </a:solidFill>
              </a:rPr>
              <a:t>35-40%</a:t>
            </a:r>
            <a:br>
              <a:rPr lang="en-US" sz="1600" dirty="0">
                <a:solidFill>
                  <a:schemeClr val="bg1"/>
                </a:solidFill>
                <a:cs typeface="Segoe UI" panose="020B0502040204020203" pitchFamily="34" charset="0"/>
              </a:rPr>
            </a:br>
            <a:r>
              <a:rPr lang="en-US" sz="900" dirty="0">
                <a:solidFill>
                  <a:schemeClr val="bg1"/>
                </a:solidFill>
              </a:rPr>
              <a:t>reduction of hours per quarter by different team to handling the reports manually.</a:t>
            </a:r>
          </a:p>
        </p:txBody>
      </p:sp>
      <p:sp>
        <p:nvSpPr>
          <p:cNvPr id="221" name="Title 2">
            <a:extLst>
              <a:ext uri="{FF2B5EF4-FFF2-40B4-BE49-F238E27FC236}">
                <a16:creationId xmlns:a16="http://schemas.microsoft.com/office/drawing/2014/main" id="{BE9886E6-A61F-C1AA-B855-920DE6464864}"/>
              </a:ext>
            </a:extLst>
          </p:cNvPr>
          <p:cNvSpPr txBox="1">
            <a:spLocks/>
          </p:cNvSpPr>
          <p:nvPr/>
        </p:nvSpPr>
        <p:spPr>
          <a:xfrm>
            <a:off x="643186" y="6196859"/>
            <a:ext cx="10359053" cy="8172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500" b="1" dirty="0">
                <a:latin typeface="Century Gothic" panose="020B0502020202020204" pitchFamily="34" charset="0"/>
              </a:rPr>
              <a:t>Split the Opportunity premises in to L5, L4 &amp; L3 </a:t>
            </a:r>
            <a:r>
              <a:rPr lang="en-GB" sz="1500" dirty="0">
                <a:latin typeface="Century Gothic" panose="020B0502020202020204" pitchFamily="34" charset="0"/>
              </a:rPr>
              <a:t>cabinets with premises &amp; that can be made serviceable </a:t>
            </a:r>
            <a:r>
              <a:rPr lang="en-GB" sz="1500" b="1" dirty="0">
                <a:latin typeface="Century Gothic" panose="020B0502020202020204" pitchFamily="34" charset="0"/>
              </a:rPr>
              <a:t>enables weekly releases </a:t>
            </a:r>
            <a:r>
              <a:rPr lang="en-GB" sz="1500" dirty="0">
                <a:latin typeface="Century Gothic" panose="020B0502020202020204" pitchFamily="34" charset="0"/>
              </a:rPr>
              <a:t>of premises than traditional releases</a:t>
            </a:r>
            <a:r>
              <a:rPr lang="en-US" sz="1500" dirty="0">
                <a:latin typeface="Century Gothic" panose="020B0502020202020204" pitchFamily="34" charset="0"/>
              </a:rPr>
              <a:t> </a:t>
            </a:r>
            <a:endParaRPr lang="en-US" sz="1500" dirty="0"/>
          </a:p>
        </p:txBody>
      </p:sp>
      <p:sp>
        <p:nvSpPr>
          <p:cNvPr id="230" name="Rectangle: Rounded Corners 229">
            <a:extLst>
              <a:ext uri="{FF2B5EF4-FFF2-40B4-BE49-F238E27FC236}">
                <a16:creationId xmlns:a16="http://schemas.microsoft.com/office/drawing/2014/main" id="{E55FF554-EE09-3343-9787-2942D6541841}"/>
              </a:ext>
            </a:extLst>
          </p:cNvPr>
          <p:cNvSpPr/>
          <p:nvPr/>
        </p:nvSpPr>
        <p:spPr>
          <a:xfrm>
            <a:off x="1395029" y="4835213"/>
            <a:ext cx="728138" cy="24886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Ready to release</a:t>
            </a:r>
          </a:p>
        </p:txBody>
      </p:sp>
      <p:sp>
        <p:nvSpPr>
          <p:cNvPr id="231" name="Rectangle: Rounded Corners 230">
            <a:extLst>
              <a:ext uri="{FF2B5EF4-FFF2-40B4-BE49-F238E27FC236}">
                <a16:creationId xmlns:a16="http://schemas.microsoft.com/office/drawing/2014/main" id="{8F492450-7C2D-7501-BC5B-F06108CC0466}"/>
              </a:ext>
            </a:extLst>
          </p:cNvPr>
          <p:cNvSpPr/>
          <p:nvPr/>
        </p:nvSpPr>
        <p:spPr>
          <a:xfrm>
            <a:off x="2854877" y="4793531"/>
            <a:ext cx="972463" cy="24447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Ready to release</a:t>
            </a:r>
          </a:p>
        </p:txBody>
      </p:sp>
      <p:sp>
        <p:nvSpPr>
          <p:cNvPr id="232" name="Rectangle: Rounded Corners 231">
            <a:extLst>
              <a:ext uri="{FF2B5EF4-FFF2-40B4-BE49-F238E27FC236}">
                <a16:creationId xmlns:a16="http://schemas.microsoft.com/office/drawing/2014/main" id="{A5F3D89E-61C5-F438-C185-F3D42C7D6AF8}"/>
              </a:ext>
            </a:extLst>
          </p:cNvPr>
          <p:cNvSpPr/>
          <p:nvPr/>
        </p:nvSpPr>
        <p:spPr>
          <a:xfrm>
            <a:off x="2871219" y="5728978"/>
            <a:ext cx="972463" cy="24447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Ready to release</a:t>
            </a:r>
          </a:p>
        </p:txBody>
      </p:sp>
      <p:sp>
        <p:nvSpPr>
          <p:cNvPr id="233" name="Rectangle: Rounded Corners 232">
            <a:extLst>
              <a:ext uri="{FF2B5EF4-FFF2-40B4-BE49-F238E27FC236}">
                <a16:creationId xmlns:a16="http://schemas.microsoft.com/office/drawing/2014/main" id="{CF33CD68-0964-2D0A-FF30-DDD6AF6C180F}"/>
              </a:ext>
            </a:extLst>
          </p:cNvPr>
          <p:cNvSpPr/>
          <p:nvPr/>
        </p:nvSpPr>
        <p:spPr>
          <a:xfrm>
            <a:off x="4716324" y="5746899"/>
            <a:ext cx="972463" cy="24447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Ready to release</a:t>
            </a:r>
          </a:p>
        </p:txBody>
      </p:sp>
      <p:sp>
        <p:nvSpPr>
          <p:cNvPr id="234" name="Rectangle: Rounded Corners 233">
            <a:extLst>
              <a:ext uri="{FF2B5EF4-FFF2-40B4-BE49-F238E27FC236}">
                <a16:creationId xmlns:a16="http://schemas.microsoft.com/office/drawing/2014/main" id="{90997397-5F10-ADF9-9D91-5CCCB254805D}"/>
              </a:ext>
            </a:extLst>
          </p:cNvPr>
          <p:cNvSpPr/>
          <p:nvPr/>
        </p:nvSpPr>
        <p:spPr>
          <a:xfrm>
            <a:off x="4718431" y="4825413"/>
            <a:ext cx="972463" cy="24447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Ready to release</a:t>
            </a:r>
          </a:p>
        </p:txBody>
      </p:sp>
      <p:sp>
        <p:nvSpPr>
          <p:cNvPr id="235" name="Rectangle: Rounded Corners 234">
            <a:extLst>
              <a:ext uri="{FF2B5EF4-FFF2-40B4-BE49-F238E27FC236}">
                <a16:creationId xmlns:a16="http://schemas.microsoft.com/office/drawing/2014/main" id="{B9E720AE-2554-C014-E373-3A6DC446087B}"/>
              </a:ext>
            </a:extLst>
          </p:cNvPr>
          <p:cNvSpPr/>
          <p:nvPr/>
        </p:nvSpPr>
        <p:spPr>
          <a:xfrm>
            <a:off x="4744677" y="3898848"/>
            <a:ext cx="972463" cy="24447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Ready to release</a:t>
            </a:r>
          </a:p>
        </p:txBody>
      </p:sp>
      <p:sp>
        <p:nvSpPr>
          <p:cNvPr id="236" name="Rectangle: Rounded Corners 235">
            <a:extLst>
              <a:ext uri="{FF2B5EF4-FFF2-40B4-BE49-F238E27FC236}">
                <a16:creationId xmlns:a16="http://schemas.microsoft.com/office/drawing/2014/main" id="{9EFE38C3-6289-43B0-AB48-B869E5D2806D}"/>
              </a:ext>
            </a:extLst>
          </p:cNvPr>
          <p:cNvSpPr/>
          <p:nvPr/>
        </p:nvSpPr>
        <p:spPr>
          <a:xfrm>
            <a:off x="1388995" y="5718464"/>
            <a:ext cx="728138" cy="248868"/>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Ready to release</a:t>
            </a:r>
          </a:p>
        </p:txBody>
      </p:sp>
      <p:sp>
        <p:nvSpPr>
          <p:cNvPr id="237" name="TextBox 236">
            <a:extLst>
              <a:ext uri="{FF2B5EF4-FFF2-40B4-BE49-F238E27FC236}">
                <a16:creationId xmlns:a16="http://schemas.microsoft.com/office/drawing/2014/main" id="{04E45DC9-CDD3-7561-1CF6-C4E76D4327FF}"/>
              </a:ext>
            </a:extLst>
          </p:cNvPr>
          <p:cNvSpPr txBox="1"/>
          <p:nvPr/>
        </p:nvSpPr>
        <p:spPr>
          <a:xfrm>
            <a:off x="9046215" y="1913433"/>
            <a:ext cx="1367726" cy="369332"/>
          </a:xfrm>
          <a:prstGeom prst="rect">
            <a:avLst/>
          </a:prstGeom>
          <a:noFill/>
        </p:spPr>
        <p:txBody>
          <a:bodyPr wrap="square" rtlCol="0">
            <a:spAutoFit/>
          </a:bodyPr>
          <a:lstStyle/>
          <a:p>
            <a:r>
              <a:rPr lang="en-GB" b="1" dirty="0">
                <a:solidFill>
                  <a:schemeClr val="bg1"/>
                </a:solidFill>
              </a:rPr>
              <a:t>Benefits</a:t>
            </a:r>
          </a:p>
        </p:txBody>
      </p:sp>
    </p:spTree>
    <p:extLst>
      <p:ext uri="{BB962C8B-B14F-4D97-AF65-F5344CB8AC3E}">
        <p14:creationId xmlns:p14="http://schemas.microsoft.com/office/powerpoint/2010/main" val="63744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9BD2676D-3291-F3B2-74F7-56D8A0379F3F}"/>
              </a:ext>
            </a:extLst>
          </p:cNvPr>
          <p:cNvGrpSpPr/>
          <p:nvPr/>
        </p:nvGrpSpPr>
        <p:grpSpPr>
          <a:xfrm>
            <a:off x="451264" y="3952934"/>
            <a:ext cx="3414846" cy="921504"/>
            <a:chOff x="271726" y="4090298"/>
            <a:chExt cx="3414846" cy="921504"/>
          </a:xfrm>
        </p:grpSpPr>
        <p:grpSp>
          <p:nvGrpSpPr>
            <p:cNvPr id="78" name="Group 77">
              <a:extLst>
                <a:ext uri="{FF2B5EF4-FFF2-40B4-BE49-F238E27FC236}">
                  <a16:creationId xmlns:a16="http://schemas.microsoft.com/office/drawing/2014/main" id="{F5017BD2-521D-CC79-CC4B-7A4F5202C375}"/>
                </a:ext>
              </a:extLst>
            </p:cNvPr>
            <p:cNvGrpSpPr/>
            <p:nvPr/>
          </p:nvGrpSpPr>
          <p:grpSpPr>
            <a:xfrm>
              <a:off x="271726" y="4090298"/>
              <a:ext cx="3414846" cy="921504"/>
              <a:chOff x="2319374" y="1126537"/>
              <a:chExt cx="2655723" cy="2488836"/>
            </a:xfrm>
          </p:grpSpPr>
          <p:sp>
            <p:nvSpPr>
              <p:cNvPr id="79" name="Rectangle: Rounded Corners 78">
                <a:extLst>
                  <a:ext uri="{FF2B5EF4-FFF2-40B4-BE49-F238E27FC236}">
                    <a16:creationId xmlns:a16="http://schemas.microsoft.com/office/drawing/2014/main" id="{D32B539A-17C3-CDE5-A310-145ED67698A4}"/>
                  </a:ext>
                </a:extLst>
              </p:cNvPr>
              <p:cNvSpPr/>
              <p:nvPr/>
            </p:nvSpPr>
            <p:spPr>
              <a:xfrm>
                <a:off x="2319374" y="1126537"/>
                <a:ext cx="2472749" cy="2488836"/>
              </a:xfrm>
              <a:prstGeom prst="roundRect">
                <a:avLst>
                  <a:gd name="adj" fmla="val 0"/>
                </a:avLst>
              </a:prstGeom>
              <a:gradFill>
                <a:gsLst>
                  <a:gs pos="100000">
                    <a:srgbClr val="C70037"/>
                  </a:gs>
                  <a:gs pos="10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ight Triangle 79">
                <a:extLst>
                  <a:ext uri="{FF2B5EF4-FFF2-40B4-BE49-F238E27FC236}">
                    <a16:creationId xmlns:a16="http://schemas.microsoft.com/office/drawing/2014/main" id="{18A7C21E-AF6A-A1FA-E896-A777C91DE4E6}"/>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ight Triangle 80">
                <a:extLst>
                  <a:ext uri="{FF2B5EF4-FFF2-40B4-BE49-F238E27FC236}">
                    <a16:creationId xmlns:a16="http://schemas.microsoft.com/office/drawing/2014/main" id="{FB03CA8E-40EF-FE6A-4C7C-4BFCCA122689}"/>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TextBox 26">
              <a:extLst>
                <a:ext uri="{FF2B5EF4-FFF2-40B4-BE49-F238E27FC236}">
                  <a16:creationId xmlns:a16="http://schemas.microsoft.com/office/drawing/2014/main" id="{F4DA85D1-A908-A2F8-9BF5-8CA72CBB9649}"/>
                </a:ext>
              </a:extLst>
            </p:cNvPr>
            <p:cNvSpPr txBox="1"/>
            <p:nvPr/>
          </p:nvSpPr>
          <p:spPr>
            <a:xfrm>
              <a:off x="372627" y="4186027"/>
              <a:ext cx="2839986" cy="692497"/>
            </a:xfrm>
            <a:prstGeom prst="rect">
              <a:avLst/>
            </a:prstGeom>
            <a:noFill/>
            <a:ln w="6350">
              <a:noFill/>
              <a:prstDash val="dash"/>
            </a:ln>
          </p:spPr>
          <p:txBody>
            <a:bodyPr wrap="square" lIns="0" tIns="0" rIns="0" bIns="0" rtlCol="0">
              <a:spAutoFit/>
            </a:bodyPr>
            <a:lstStyle/>
            <a:p>
              <a:pPr algn="r" defTabSz="914378" fontAlgn="base">
                <a:defRPr/>
              </a:pPr>
              <a:r>
                <a:rPr lang="en-US" sz="900" b="1" dirty="0">
                  <a:solidFill>
                    <a:srgbClr val="3F3F3F"/>
                  </a:solidFill>
                </a:rPr>
                <a:t>​</a:t>
              </a:r>
            </a:p>
            <a:p>
              <a:pPr defTabSz="914378">
                <a:defRPr/>
              </a:pPr>
              <a:r>
                <a:rPr lang="en-US" sz="900" kern="0" dirty="0">
                  <a:solidFill>
                    <a:schemeClr val="bg1"/>
                  </a:solidFill>
                </a:rPr>
                <a:t>Ticket ping-ponging to be avoided and the service takes a view on collective improvement and not just that it is not my problem.</a:t>
              </a:r>
              <a:endParaRPr lang="en-IN" sz="900" kern="0" dirty="0">
                <a:solidFill>
                  <a:schemeClr val="bg1"/>
                </a:solidFill>
              </a:endParaRPr>
            </a:p>
            <a:p>
              <a:pPr algn="ctr" defTabSz="914378" fontAlgn="base">
                <a:defRPr/>
              </a:pPr>
              <a:r>
                <a:rPr lang="en-IN" sz="900" b="1" dirty="0">
                  <a:solidFill>
                    <a:srgbClr val="3F3F3F"/>
                  </a:solidFill>
                </a:rPr>
                <a:t>​</a:t>
              </a:r>
            </a:p>
          </p:txBody>
        </p:sp>
      </p:grpSp>
      <p:grpSp>
        <p:nvGrpSpPr>
          <p:cNvPr id="94" name="Group 93">
            <a:extLst>
              <a:ext uri="{FF2B5EF4-FFF2-40B4-BE49-F238E27FC236}">
                <a16:creationId xmlns:a16="http://schemas.microsoft.com/office/drawing/2014/main" id="{5A0A9090-5A46-5933-5FAC-2985AFBAED01}"/>
              </a:ext>
            </a:extLst>
          </p:cNvPr>
          <p:cNvGrpSpPr/>
          <p:nvPr/>
        </p:nvGrpSpPr>
        <p:grpSpPr>
          <a:xfrm>
            <a:off x="443128" y="1604934"/>
            <a:ext cx="3414846" cy="921504"/>
            <a:chOff x="934957" y="1705693"/>
            <a:chExt cx="3414846" cy="921504"/>
          </a:xfrm>
        </p:grpSpPr>
        <p:grpSp>
          <p:nvGrpSpPr>
            <p:cNvPr id="70" name="Group 69">
              <a:extLst>
                <a:ext uri="{FF2B5EF4-FFF2-40B4-BE49-F238E27FC236}">
                  <a16:creationId xmlns:a16="http://schemas.microsoft.com/office/drawing/2014/main" id="{4C86BC9B-D6FB-2333-8BD1-75406437AA5F}"/>
                </a:ext>
              </a:extLst>
            </p:cNvPr>
            <p:cNvGrpSpPr/>
            <p:nvPr/>
          </p:nvGrpSpPr>
          <p:grpSpPr>
            <a:xfrm>
              <a:off x="934957" y="1705693"/>
              <a:ext cx="3414846" cy="921504"/>
              <a:chOff x="2319374" y="1126537"/>
              <a:chExt cx="2655723" cy="2488836"/>
            </a:xfrm>
          </p:grpSpPr>
          <p:sp>
            <p:nvSpPr>
              <p:cNvPr id="71" name="Rectangle: Rounded Corners 70">
                <a:extLst>
                  <a:ext uri="{FF2B5EF4-FFF2-40B4-BE49-F238E27FC236}">
                    <a16:creationId xmlns:a16="http://schemas.microsoft.com/office/drawing/2014/main" id="{AE257D4A-E292-E19C-906C-6A97F2DC8279}"/>
                  </a:ext>
                </a:extLst>
              </p:cNvPr>
              <p:cNvSpPr/>
              <p:nvPr/>
            </p:nvSpPr>
            <p:spPr>
              <a:xfrm>
                <a:off x="2319374" y="1126537"/>
                <a:ext cx="2472749" cy="2488836"/>
              </a:xfrm>
              <a:prstGeom prst="roundRect">
                <a:avLst>
                  <a:gd name="adj" fmla="val 0"/>
                </a:avLst>
              </a:prstGeom>
              <a:gradFill>
                <a:gsLst>
                  <a:gs pos="100000">
                    <a:srgbClr val="B7063B"/>
                  </a:gs>
                  <a:gs pos="44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ight Triangle 71">
                <a:extLst>
                  <a:ext uri="{FF2B5EF4-FFF2-40B4-BE49-F238E27FC236}">
                    <a16:creationId xmlns:a16="http://schemas.microsoft.com/office/drawing/2014/main" id="{4E8D1449-6FB3-001A-6180-AFD9432BA9B9}"/>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ight Triangle 72">
                <a:extLst>
                  <a:ext uri="{FF2B5EF4-FFF2-40B4-BE49-F238E27FC236}">
                    <a16:creationId xmlns:a16="http://schemas.microsoft.com/office/drawing/2014/main" id="{1A7C2C00-8717-DF30-32CC-0F1BA35AC851}"/>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 name="TextBox 41">
              <a:extLst>
                <a:ext uri="{FF2B5EF4-FFF2-40B4-BE49-F238E27FC236}">
                  <a16:creationId xmlns:a16="http://schemas.microsoft.com/office/drawing/2014/main" id="{020F2B09-7FF1-E85D-034C-7AC9218A9FEC}"/>
                </a:ext>
              </a:extLst>
            </p:cNvPr>
            <p:cNvSpPr txBox="1"/>
            <p:nvPr/>
          </p:nvSpPr>
          <p:spPr>
            <a:xfrm>
              <a:off x="1035000" y="1840888"/>
              <a:ext cx="2790932" cy="692497"/>
            </a:xfrm>
            <a:prstGeom prst="rect">
              <a:avLst/>
            </a:prstGeom>
            <a:noFill/>
            <a:ln w="6350">
              <a:noFill/>
              <a:prstDash val="dash"/>
            </a:ln>
          </p:spPr>
          <p:txBody>
            <a:bodyPr wrap="square" lIns="0" tIns="0" rIns="0" bIns="0" rtlCol="0">
              <a:spAutoFit/>
            </a:bodyPr>
            <a:lstStyle/>
            <a:p>
              <a:pPr algn="r" defTabSz="914378" fontAlgn="base">
                <a:defRPr/>
              </a:pPr>
              <a:r>
                <a:rPr lang="en-US" sz="900" dirty="0">
                  <a:solidFill>
                    <a:srgbClr val="3F3F3F"/>
                  </a:solidFill>
                </a:rPr>
                <a:t>​</a:t>
              </a:r>
            </a:p>
            <a:p>
              <a:pPr defTabSz="914378" fontAlgn="base">
                <a:defRPr/>
              </a:pPr>
              <a:r>
                <a:rPr lang="en-US" sz="900" kern="0" dirty="0">
                  <a:solidFill>
                    <a:schemeClr val="bg1"/>
                  </a:solidFill>
                </a:rPr>
                <a:t>Improving synergies between various teams which includes Business, Service delivery Operations, Support &amp; Development teams</a:t>
              </a:r>
              <a:r>
                <a:rPr lang="en-US" sz="900" dirty="0">
                  <a:solidFill>
                    <a:schemeClr val="bg1"/>
                  </a:solidFill>
                </a:rPr>
                <a:t>.</a:t>
              </a:r>
              <a:r>
                <a:rPr lang="en-IN" sz="900" dirty="0">
                  <a:solidFill>
                    <a:schemeClr val="bg1"/>
                  </a:solidFill>
                </a:rPr>
                <a:t>​</a:t>
              </a:r>
            </a:p>
            <a:p>
              <a:pPr algn="ctr" defTabSz="914378" fontAlgn="base">
                <a:defRPr/>
              </a:pPr>
              <a:r>
                <a:rPr lang="en-IN" sz="900" b="1" dirty="0">
                  <a:solidFill>
                    <a:srgbClr val="3F3F3F"/>
                  </a:solidFill>
                </a:rPr>
                <a:t>​</a:t>
              </a:r>
            </a:p>
          </p:txBody>
        </p:sp>
      </p:grpSp>
      <p:grpSp>
        <p:nvGrpSpPr>
          <p:cNvPr id="91" name="Group 90">
            <a:extLst>
              <a:ext uri="{FF2B5EF4-FFF2-40B4-BE49-F238E27FC236}">
                <a16:creationId xmlns:a16="http://schemas.microsoft.com/office/drawing/2014/main" id="{32E24857-120B-122B-7257-EC5BCCCF8977}"/>
              </a:ext>
            </a:extLst>
          </p:cNvPr>
          <p:cNvGrpSpPr/>
          <p:nvPr/>
        </p:nvGrpSpPr>
        <p:grpSpPr>
          <a:xfrm>
            <a:off x="445450" y="5182677"/>
            <a:ext cx="3414846" cy="921504"/>
            <a:chOff x="372627" y="5227188"/>
            <a:chExt cx="3414846" cy="921504"/>
          </a:xfrm>
        </p:grpSpPr>
        <p:grpSp>
          <p:nvGrpSpPr>
            <p:cNvPr id="87" name="Group 86">
              <a:extLst>
                <a:ext uri="{FF2B5EF4-FFF2-40B4-BE49-F238E27FC236}">
                  <a16:creationId xmlns:a16="http://schemas.microsoft.com/office/drawing/2014/main" id="{7A0FC72B-EBC0-1423-8212-1C44D30145B5}"/>
                </a:ext>
              </a:extLst>
            </p:cNvPr>
            <p:cNvGrpSpPr/>
            <p:nvPr/>
          </p:nvGrpSpPr>
          <p:grpSpPr>
            <a:xfrm>
              <a:off x="372627" y="5227188"/>
              <a:ext cx="3414846" cy="921504"/>
              <a:chOff x="2319374" y="1126537"/>
              <a:chExt cx="2655723" cy="2488836"/>
            </a:xfrm>
          </p:grpSpPr>
          <p:sp>
            <p:nvSpPr>
              <p:cNvPr id="88" name="Rectangle: Rounded Corners 87">
                <a:extLst>
                  <a:ext uri="{FF2B5EF4-FFF2-40B4-BE49-F238E27FC236}">
                    <a16:creationId xmlns:a16="http://schemas.microsoft.com/office/drawing/2014/main" id="{1CF27659-0351-FA2D-52D3-2423CEF107B3}"/>
                  </a:ext>
                </a:extLst>
              </p:cNvPr>
              <p:cNvSpPr/>
              <p:nvPr/>
            </p:nvSpPr>
            <p:spPr>
              <a:xfrm>
                <a:off x="2319374" y="1126537"/>
                <a:ext cx="2472749" cy="2488836"/>
              </a:xfrm>
              <a:prstGeom prst="roundRect">
                <a:avLst>
                  <a:gd name="adj" fmla="val 0"/>
                </a:avLst>
              </a:prstGeom>
              <a:gradFill>
                <a:gsLst>
                  <a:gs pos="100000">
                    <a:srgbClr val="C70037"/>
                  </a:gs>
                  <a:gs pos="10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Right Triangle 88">
                <a:extLst>
                  <a:ext uri="{FF2B5EF4-FFF2-40B4-BE49-F238E27FC236}">
                    <a16:creationId xmlns:a16="http://schemas.microsoft.com/office/drawing/2014/main" id="{BF99D4F4-CF22-E326-68FB-716EF316B0FF}"/>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ight Triangle 89">
                <a:extLst>
                  <a:ext uri="{FF2B5EF4-FFF2-40B4-BE49-F238E27FC236}">
                    <a16:creationId xmlns:a16="http://schemas.microsoft.com/office/drawing/2014/main" id="{31E722FF-3B6F-9064-B29C-8FB39E7F6C5F}"/>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TextBox 47">
              <a:extLst>
                <a:ext uri="{FF2B5EF4-FFF2-40B4-BE49-F238E27FC236}">
                  <a16:creationId xmlns:a16="http://schemas.microsoft.com/office/drawing/2014/main" id="{648F51F9-7CD7-D767-229C-3899CB147496}"/>
                </a:ext>
              </a:extLst>
            </p:cNvPr>
            <p:cNvSpPr txBox="1"/>
            <p:nvPr/>
          </p:nvSpPr>
          <p:spPr>
            <a:xfrm>
              <a:off x="498435" y="5272441"/>
              <a:ext cx="2997691" cy="692497"/>
            </a:xfrm>
            <a:prstGeom prst="rect">
              <a:avLst/>
            </a:prstGeom>
            <a:noFill/>
            <a:ln w="6350">
              <a:noFill/>
              <a:prstDash val="dash"/>
            </a:ln>
          </p:spPr>
          <p:txBody>
            <a:bodyPr wrap="square" lIns="0" tIns="0" rIns="0" bIns="0" rtlCol="0">
              <a:spAutoFit/>
            </a:bodyPr>
            <a:lstStyle/>
            <a:p>
              <a:pPr algn="r" defTabSz="914378" fontAlgn="base">
                <a:defRPr/>
              </a:pPr>
              <a:r>
                <a:rPr lang="en-US" sz="900" b="1" dirty="0">
                  <a:solidFill>
                    <a:srgbClr val="3F3F3F"/>
                  </a:solidFill>
                </a:rPr>
                <a:t>​</a:t>
              </a:r>
            </a:p>
            <a:p>
              <a:pPr defTabSz="914378">
                <a:defRPr/>
              </a:pPr>
              <a:r>
                <a:rPr lang="en-US" sz="900" kern="0" dirty="0">
                  <a:solidFill>
                    <a:schemeClr val="bg1"/>
                  </a:solidFill>
                </a:rPr>
                <a:t>Ensuring the app goes through any tech modernization, license renewals to ensure it can continue with the shelf life.</a:t>
              </a:r>
              <a:endParaRPr lang="en-IN" sz="900" kern="0" dirty="0">
                <a:solidFill>
                  <a:schemeClr val="bg1"/>
                </a:solidFill>
              </a:endParaRPr>
            </a:p>
            <a:p>
              <a:pPr algn="ctr" defTabSz="914378" fontAlgn="base">
                <a:defRPr/>
              </a:pPr>
              <a:r>
                <a:rPr lang="en-IN" sz="900" b="1" dirty="0">
                  <a:solidFill>
                    <a:srgbClr val="3F3F3F"/>
                  </a:solidFill>
                </a:rPr>
                <a:t>​</a:t>
              </a:r>
            </a:p>
          </p:txBody>
        </p:sp>
      </p:grpSp>
      <p:grpSp>
        <p:nvGrpSpPr>
          <p:cNvPr id="150" name="Group 149">
            <a:extLst>
              <a:ext uri="{FF2B5EF4-FFF2-40B4-BE49-F238E27FC236}">
                <a16:creationId xmlns:a16="http://schemas.microsoft.com/office/drawing/2014/main" id="{A4E64F81-552D-5018-1744-E5820CF499F4}"/>
              </a:ext>
            </a:extLst>
          </p:cNvPr>
          <p:cNvGrpSpPr/>
          <p:nvPr/>
        </p:nvGrpSpPr>
        <p:grpSpPr>
          <a:xfrm>
            <a:off x="3757387" y="2480181"/>
            <a:ext cx="4809419" cy="3479803"/>
            <a:chOff x="3594462" y="2125713"/>
            <a:chExt cx="4809419" cy="3479803"/>
          </a:xfrm>
        </p:grpSpPr>
        <p:sp>
          <p:nvSpPr>
            <p:cNvPr id="15" name="Freeform 24">
              <a:extLst>
                <a:ext uri="{FF2B5EF4-FFF2-40B4-BE49-F238E27FC236}">
                  <a16:creationId xmlns:a16="http://schemas.microsoft.com/office/drawing/2014/main" id="{9385123F-AD92-65DE-AF6B-F700668293E8}"/>
                </a:ext>
              </a:extLst>
            </p:cNvPr>
            <p:cNvSpPr>
              <a:spLocks/>
            </p:cNvSpPr>
            <p:nvPr/>
          </p:nvSpPr>
          <p:spPr bwMode="auto">
            <a:xfrm>
              <a:off x="4300077" y="2451918"/>
              <a:ext cx="3407785" cy="2798409"/>
            </a:xfrm>
            <a:custGeom>
              <a:avLst/>
              <a:gdLst>
                <a:gd name="T0" fmla="*/ 116 w 793"/>
                <a:gd name="T1" fmla="*/ 634 h 651"/>
                <a:gd name="T2" fmla="*/ 23 w 793"/>
                <a:gd name="T3" fmla="*/ 390 h 651"/>
                <a:gd name="T4" fmla="*/ 396 w 793"/>
                <a:gd name="T5" fmla="*/ 23 h 651"/>
                <a:gd name="T6" fmla="*/ 770 w 793"/>
                <a:gd name="T7" fmla="*/ 390 h 651"/>
                <a:gd name="T8" fmla="*/ 686 w 793"/>
                <a:gd name="T9" fmla="*/ 622 h 651"/>
                <a:gd name="T10" fmla="*/ 706 w 793"/>
                <a:gd name="T11" fmla="*/ 634 h 651"/>
                <a:gd name="T12" fmla="*/ 793 w 793"/>
                <a:gd name="T13" fmla="*/ 390 h 651"/>
                <a:gd name="T14" fmla="*/ 396 w 793"/>
                <a:gd name="T15" fmla="*/ 0 h 651"/>
                <a:gd name="T16" fmla="*/ 0 w 793"/>
                <a:gd name="T17" fmla="*/ 390 h 651"/>
                <a:gd name="T18" fmla="*/ 102 w 793"/>
                <a:gd name="T19" fmla="*/ 651 h 651"/>
                <a:gd name="T20" fmla="*/ 116 w 793"/>
                <a:gd name="T21" fmla="*/ 63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3" h="651">
                  <a:moveTo>
                    <a:pt x="116" y="634"/>
                  </a:moveTo>
                  <a:cubicBezTo>
                    <a:pt x="58" y="569"/>
                    <a:pt x="23" y="484"/>
                    <a:pt x="23" y="390"/>
                  </a:cubicBezTo>
                  <a:cubicBezTo>
                    <a:pt x="23" y="187"/>
                    <a:pt x="190" y="23"/>
                    <a:pt x="396" y="23"/>
                  </a:cubicBezTo>
                  <a:cubicBezTo>
                    <a:pt x="603" y="23"/>
                    <a:pt x="770" y="187"/>
                    <a:pt x="770" y="390"/>
                  </a:cubicBezTo>
                  <a:cubicBezTo>
                    <a:pt x="770" y="478"/>
                    <a:pt x="739" y="559"/>
                    <a:pt x="686" y="622"/>
                  </a:cubicBezTo>
                  <a:cubicBezTo>
                    <a:pt x="706" y="634"/>
                    <a:pt x="706" y="634"/>
                    <a:pt x="706" y="634"/>
                  </a:cubicBezTo>
                  <a:cubicBezTo>
                    <a:pt x="760" y="567"/>
                    <a:pt x="793" y="483"/>
                    <a:pt x="793" y="390"/>
                  </a:cubicBezTo>
                  <a:cubicBezTo>
                    <a:pt x="793" y="175"/>
                    <a:pt x="615" y="0"/>
                    <a:pt x="396" y="0"/>
                  </a:cubicBezTo>
                  <a:cubicBezTo>
                    <a:pt x="178" y="0"/>
                    <a:pt x="0" y="175"/>
                    <a:pt x="0" y="390"/>
                  </a:cubicBezTo>
                  <a:cubicBezTo>
                    <a:pt x="0" y="491"/>
                    <a:pt x="39" y="582"/>
                    <a:pt x="102" y="651"/>
                  </a:cubicBezTo>
                  <a:lnTo>
                    <a:pt x="116" y="634"/>
                  </a:lnTo>
                  <a:close/>
                </a:path>
              </a:pathLst>
            </a:custGeom>
            <a:solidFill>
              <a:schemeClr val="bg1">
                <a:lumMod val="85000"/>
              </a:schemeClr>
            </a:solidFill>
            <a:ln w="4763" cap="flat">
              <a:noFill/>
              <a:prstDash val="solid"/>
              <a:miter lim="800000"/>
              <a:headEnd/>
              <a:tailEnd/>
            </a:ln>
          </p:spPr>
          <p:txBody>
            <a:bodyPr vert="horz" wrap="square" lIns="68580" tIns="34290" rIns="68580" bIns="34290" numCol="1" anchor="t" anchorCtr="0" compatLnSpc="1">
              <a:prstTxWarp prst="textNoShape">
                <a:avLst/>
              </a:prstTxWarp>
            </a:bodyPr>
            <a:lstStyle/>
            <a:p>
              <a:pPr defTabSz="914378">
                <a:defRPr/>
              </a:pPr>
              <a:endParaRPr lang="en-US" sz="1100" b="1">
                <a:solidFill>
                  <a:prstClr val="black"/>
                </a:solidFill>
              </a:endParaRPr>
            </a:p>
          </p:txBody>
        </p:sp>
        <p:sp>
          <p:nvSpPr>
            <p:cNvPr id="52" name="Oval 51">
              <a:extLst>
                <a:ext uri="{FF2B5EF4-FFF2-40B4-BE49-F238E27FC236}">
                  <a16:creationId xmlns:a16="http://schemas.microsoft.com/office/drawing/2014/main" id="{9B28542E-C500-AC93-18F5-248301A2EAD3}"/>
                </a:ext>
              </a:extLst>
            </p:cNvPr>
            <p:cNvSpPr/>
            <p:nvPr/>
          </p:nvSpPr>
          <p:spPr>
            <a:xfrm>
              <a:off x="4383794" y="4884380"/>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3" name="Oval 52">
              <a:extLst>
                <a:ext uri="{FF2B5EF4-FFF2-40B4-BE49-F238E27FC236}">
                  <a16:creationId xmlns:a16="http://schemas.microsoft.com/office/drawing/2014/main" id="{5CC2EF74-136F-5F40-DCAA-07B17B1F61EF}"/>
                </a:ext>
              </a:extLst>
            </p:cNvPr>
            <p:cNvSpPr/>
            <p:nvPr/>
          </p:nvSpPr>
          <p:spPr>
            <a:xfrm>
              <a:off x="6440609" y="2367677"/>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4" name="Oval 53">
              <a:extLst>
                <a:ext uri="{FF2B5EF4-FFF2-40B4-BE49-F238E27FC236}">
                  <a16:creationId xmlns:a16="http://schemas.microsoft.com/office/drawing/2014/main" id="{9DBC7243-F6D4-9195-29D3-06E939906636}"/>
                </a:ext>
              </a:extLst>
            </p:cNvPr>
            <p:cNvSpPr/>
            <p:nvPr/>
          </p:nvSpPr>
          <p:spPr>
            <a:xfrm>
              <a:off x="4462182" y="2486281"/>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5" name="Oval 54">
              <a:extLst>
                <a:ext uri="{FF2B5EF4-FFF2-40B4-BE49-F238E27FC236}">
                  <a16:creationId xmlns:a16="http://schemas.microsoft.com/office/drawing/2014/main" id="{4B07AE6A-36E6-4A10-A270-84F530DC4FE0}"/>
                </a:ext>
              </a:extLst>
            </p:cNvPr>
            <p:cNvSpPr/>
            <p:nvPr/>
          </p:nvSpPr>
          <p:spPr>
            <a:xfrm>
              <a:off x="7148857" y="3004571"/>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6" name="Oval 55">
              <a:extLst>
                <a:ext uri="{FF2B5EF4-FFF2-40B4-BE49-F238E27FC236}">
                  <a16:creationId xmlns:a16="http://schemas.microsoft.com/office/drawing/2014/main" id="{688A41AA-6437-9B42-2D22-0480C05BBFBF}"/>
                </a:ext>
              </a:extLst>
            </p:cNvPr>
            <p:cNvSpPr/>
            <p:nvPr/>
          </p:nvSpPr>
          <p:spPr>
            <a:xfrm>
              <a:off x="4085147" y="3213358"/>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7" name="Oval 56">
              <a:extLst>
                <a:ext uri="{FF2B5EF4-FFF2-40B4-BE49-F238E27FC236}">
                  <a16:creationId xmlns:a16="http://schemas.microsoft.com/office/drawing/2014/main" id="{E8ECFEC5-8A89-341D-DEDB-A153D59115E8}"/>
                </a:ext>
              </a:extLst>
            </p:cNvPr>
            <p:cNvSpPr/>
            <p:nvPr/>
          </p:nvSpPr>
          <p:spPr>
            <a:xfrm>
              <a:off x="7272319" y="3943381"/>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8" name="Oval 57">
              <a:extLst>
                <a:ext uri="{FF2B5EF4-FFF2-40B4-BE49-F238E27FC236}">
                  <a16:creationId xmlns:a16="http://schemas.microsoft.com/office/drawing/2014/main" id="{A61C7E7F-720A-9364-F4C2-B10DBA6D8231}"/>
                </a:ext>
              </a:extLst>
            </p:cNvPr>
            <p:cNvSpPr/>
            <p:nvPr/>
          </p:nvSpPr>
          <p:spPr>
            <a:xfrm>
              <a:off x="4014484" y="4058488"/>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9" name="Oval 58">
              <a:extLst>
                <a:ext uri="{FF2B5EF4-FFF2-40B4-BE49-F238E27FC236}">
                  <a16:creationId xmlns:a16="http://schemas.microsoft.com/office/drawing/2014/main" id="{188A549F-3E33-041C-EF15-EAFAF7E5A028}"/>
                </a:ext>
              </a:extLst>
            </p:cNvPr>
            <p:cNvSpPr/>
            <p:nvPr/>
          </p:nvSpPr>
          <p:spPr>
            <a:xfrm>
              <a:off x="6934871" y="4813133"/>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0" name="Oval 59">
              <a:extLst>
                <a:ext uri="{FF2B5EF4-FFF2-40B4-BE49-F238E27FC236}">
                  <a16:creationId xmlns:a16="http://schemas.microsoft.com/office/drawing/2014/main" id="{8C089242-5578-9856-D4A2-5A71C92C0AE1}"/>
                </a:ext>
              </a:extLst>
            </p:cNvPr>
            <p:cNvSpPr/>
            <p:nvPr/>
          </p:nvSpPr>
          <p:spPr>
            <a:xfrm>
              <a:off x="5503537" y="2125713"/>
              <a:ext cx="721136" cy="721136"/>
            </a:xfrm>
            <a:prstGeom prst="ellipse">
              <a:avLst/>
            </a:prstGeom>
            <a:gradFill>
              <a:gsLst>
                <a:gs pos="0">
                  <a:srgbClr val="B90239"/>
                </a:gs>
                <a:gs pos="100000">
                  <a:srgbClr val="62144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1" name="TextBox 60">
              <a:extLst>
                <a:ext uri="{FF2B5EF4-FFF2-40B4-BE49-F238E27FC236}">
                  <a16:creationId xmlns:a16="http://schemas.microsoft.com/office/drawing/2014/main" id="{3A368932-51E6-ADFE-5769-578B117AEEAB}"/>
                </a:ext>
              </a:extLst>
            </p:cNvPr>
            <p:cNvSpPr txBox="1"/>
            <p:nvPr/>
          </p:nvSpPr>
          <p:spPr>
            <a:xfrm>
              <a:off x="3957448" y="5146190"/>
              <a:ext cx="1532670" cy="338554"/>
            </a:xfrm>
            <a:prstGeom prst="rect">
              <a:avLst/>
            </a:prstGeom>
            <a:noFill/>
            <a:ln w="6350">
              <a:noFill/>
              <a:prstDash val="dash"/>
            </a:ln>
          </p:spPr>
          <p:txBody>
            <a:bodyPr wrap="square" lIns="0" tIns="0" rIns="0" bIns="0" rtlCol="0">
              <a:spAutoFit/>
            </a:bodyPr>
            <a:lstStyle/>
            <a:p>
              <a:pPr algn="ctr" defTabSz="914378">
                <a:defRPr/>
              </a:pPr>
              <a:r>
                <a:rPr lang="en-IN" sz="1100" b="1" kern="0" dirty="0">
                  <a:solidFill>
                    <a:schemeClr val="bg1"/>
                  </a:solidFill>
                </a:rPr>
                <a:t>Prolife</a:t>
              </a:r>
            </a:p>
            <a:p>
              <a:pPr algn="ctr" defTabSz="914378">
                <a:defRPr/>
              </a:pPr>
              <a:endParaRPr lang="en-US" sz="1100" b="1" dirty="0">
                <a:solidFill>
                  <a:srgbClr val="3F3F3F"/>
                </a:solidFill>
              </a:endParaRPr>
            </a:p>
          </p:txBody>
        </p:sp>
        <p:sp>
          <p:nvSpPr>
            <p:cNvPr id="62" name="TextBox 61">
              <a:extLst>
                <a:ext uri="{FF2B5EF4-FFF2-40B4-BE49-F238E27FC236}">
                  <a16:creationId xmlns:a16="http://schemas.microsoft.com/office/drawing/2014/main" id="{28A69080-13B9-F910-86FE-8127B5DD8E75}"/>
                </a:ext>
              </a:extLst>
            </p:cNvPr>
            <p:cNvSpPr txBox="1"/>
            <p:nvPr/>
          </p:nvSpPr>
          <p:spPr>
            <a:xfrm>
              <a:off x="3594462" y="4301060"/>
              <a:ext cx="1532670" cy="169277"/>
            </a:xfrm>
            <a:prstGeom prst="rect">
              <a:avLst/>
            </a:prstGeom>
            <a:noFill/>
            <a:ln w="6350">
              <a:noFill/>
              <a:prstDash val="dash"/>
            </a:ln>
          </p:spPr>
          <p:txBody>
            <a:bodyPr wrap="square" lIns="0" tIns="0" rIns="0" bIns="0" rtlCol="0">
              <a:spAutoFit/>
            </a:bodyPr>
            <a:lstStyle/>
            <a:p>
              <a:pPr algn="ctr" defTabSz="914378">
                <a:defRPr/>
              </a:pPr>
              <a:r>
                <a:rPr lang="en-IN" sz="1100" b="1" kern="0" dirty="0" err="1">
                  <a:solidFill>
                    <a:schemeClr val="bg1"/>
                  </a:solidFill>
                </a:rPr>
                <a:t>ProPong</a:t>
              </a:r>
              <a:endParaRPr lang="en-IN" sz="1100" b="1" kern="0" dirty="0">
                <a:solidFill>
                  <a:schemeClr val="bg1"/>
                </a:solidFill>
              </a:endParaRPr>
            </a:p>
          </p:txBody>
        </p:sp>
        <p:sp>
          <p:nvSpPr>
            <p:cNvPr id="63" name="TextBox 62">
              <a:extLst>
                <a:ext uri="{FF2B5EF4-FFF2-40B4-BE49-F238E27FC236}">
                  <a16:creationId xmlns:a16="http://schemas.microsoft.com/office/drawing/2014/main" id="{D71ACDE3-351E-7B00-D690-DEA06BD47772}"/>
                </a:ext>
              </a:extLst>
            </p:cNvPr>
            <p:cNvSpPr txBox="1"/>
            <p:nvPr/>
          </p:nvSpPr>
          <p:spPr>
            <a:xfrm>
              <a:off x="3668048" y="3452183"/>
              <a:ext cx="1532670" cy="169277"/>
            </a:xfrm>
            <a:prstGeom prst="rect">
              <a:avLst/>
            </a:prstGeom>
            <a:noFill/>
            <a:ln w="6350">
              <a:noFill/>
              <a:prstDash val="dash"/>
            </a:ln>
          </p:spPr>
          <p:txBody>
            <a:bodyPr wrap="square" lIns="0" tIns="0" rIns="0" bIns="0" rtlCol="0">
              <a:spAutoFit/>
            </a:bodyPr>
            <a:lstStyle/>
            <a:p>
              <a:pPr algn="ctr" defTabSz="914378">
                <a:defRPr/>
              </a:pPr>
              <a:r>
                <a:rPr lang="en-IN" sz="1100" b="1" kern="0" dirty="0" err="1">
                  <a:solidFill>
                    <a:schemeClr val="bg1"/>
                  </a:solidFill>
                </a:rPr>
                <a:t>Proshift</a:t>
              </a:r>
              <a:endParaRPr lang="en-US" sz="1100" b="1" dirty="0">
                <a:solidFill>
                  <a:srgbClr val="3F3F3F"/>
                </a:solidFill>
              </a:endParaRPr>
            </a:p>
          </p:txBody>
        </p:sp>
        <p:sp>
          <p:nvSpPr>
            <p:cNvPr id="64" name="TextBox 63">
              <a:extLst>
                <a:ext uri="{FF2B5EF4-FFF2-40B4-BE49-F238E27FC236}">
                  <a16:creationId xmlns:a16="http://schemas.microsoft.com/office/drawing/2014/main" id="{17D18D6C-2F38-A433-B4F1-CFE03AA18821}"/>
                </a:ext>
              </a:extLst>
            </p:cNvPr>
            <p:cNvSpPr txBox="1"/>
            <p:nvPr/>
          </p:nvSpPr>
          <p:spPr>
            <a:xfrm>
              <a:off x="4035900" y="2737800"/>
              <a:ext cx="1532670" cy="169277"/>
            </a:xfrm>
            <a:prstGeom prst="rect">
              <a:avLst/>
            </a:prstGeom>
            <a:noFill/>
            <a:ln w="6350">
              <a:noFill/>
              <a:prstDash val="dash"/>
            </a:ln>
          </p:spPr>
          <p:txBody>
            <a:bodyPr wrap="square" lIns="0" tIns="0" rIns="0" bIns="0" rtlCol="0">
              <a:spAutoFit/>
            </a:bodyPr>
            <a:lstStyle/>
            <a:p>
              <a:pPr algn="ctr" defTabSz="914378">
                <a:defRPr/>
              </a:pPr>
              <a:r>
                <a:rPr lang="en-IN" sz="1100" b="1" kern="0" dirty="0" err="1">
                  <a:solidFill>
                    <a:schemeClr val="bg1"/>
                  </a:solidFill>
                </a:rPr>
                <a:t>Proglue</a:t>
              </a:r>
              <a:endParaRPr lang="en-IN" sz="1100" b="1" kern="0" dirty="0">
                <a:solidFill>
                  <a:schemeClr val="bg1"/>
                </a:solidFill>
              </a:endParaRPr>
            </a:p>
          </p:txBody>
        </p:sp>
        <p:sp>
          <p:nvSpPr>
            <p:cNvPr id="65" name="TextBox 64">
              <a:extLst>
                <a:ext uri="{FF2B5EF4-FFF2-40B4-BE49-F238E27FC236}">
                  <a16:creationId xmlns:a16="http://schemas.microsoft.com/office/drawing/2014/main" id="{54BC7DED-2D4C-DD43-7B13-08844ACBE001}"/>
                </a:ext>
              </a:extLst>
            </p:cNvPr>
            <p:cNvSpPr txBox="1"/>
            <p:nvPr/>
          </p:nvSpPr>
          <p:spPr>
            <a:xfrm>
              <a:off x="5405544" y="2366349"/>
              <a:ext cx="932660" cy="338554"/>
            </a:xfrm>
            <a:prstGeom prst="rect">
              <a:avLst/>
            </a:prstGeom>
            <a:noFill/>
            <a:ln w="6350">
              <a:noFill/>
              <a:prstDash val="dash"/>
            </a:ln>
          </p:spPr>
          <p:txBody>
            <a:bodyPr wrap="square" lIns="0" tIns="0" rIns="0" bIns="0" rtlCol="0">
              <a:spAutoFit/>
            </a:bodyPr>
            <a:lstStyle/>
            <a:p>
              <a:pPr algn="ctr" defTabSz="914378">
                <a:defRPr/>
              </a:pPr>
              <a:r>
                <a:rPr lang="en-IN" sz="1100" b="1" kern="0" dirty="0" err="1">
                  <a:solidFill>
                    <a:schemeClr val="bg1"/>
                  </a:solidFill>
                </a:rPr>
                <a:t>Protomate</a:t>
              </a:r>
              <a:endParaRPr lang="en-IN" sz="1100" b="1" kern="0" dirty="0">
                <a:solidFill>
                  <a:schemeClr val="bg1"/>
                </a:solidFill>
              </a:endParaRPr>
            </a:p>
            <a:p>
              <a:pPr algn="ctr" defTabSz="914378">
                <a:defRPr/>
              </a:pPr>
              <a:endParaRPr lang="en-IN" sz="1100" b="1" kern="0" dirty="0">
                <a:solidFill>
                  <a:schemeClr val="bg1"/>
                </a:solidFill>
              </a:endParaRPr>
            </a:p>
          </p:txBody>
        </p:sp>
        <p:sp>
          <p:nvSpPr>
            <p:cNvPr id="66" name="TextBox 65">
              <a:extLst>
                <a:ext uri="{FF2B5EF4-FFF2-40B4-BE49-F238E27FC236}">
                  <a16:creationId xmlns:a16="http://schemas.microsoft.com/office/drawing/2014/main" id="{D39155D5-6E11-6E64-5356-DA18230AC687}"/>
                </a:ext>
              </a:extLst>
            </p:cNvPr>
            <p:cNvSpPr txBox="1"/>
            <p:nvPr/>
          </p:nvSpPr>
          <p:spPr>
            <a:xfrm>
              <a:off x="6037503" y="2619333"/>
              <a:ext cx="1532670" cy="169277"/>
            </a:xfrm>
            <a:prstGeom prst="rect">
              <a:avLst/>
            </a:prstGeom>
            <a:noFill/>
            <a:ln w="6350">
              <a:noFill/>
              <a:prstDash val="dash"/>
            </a:ln>
          </p:spPr>
          <p:txBody>
            <a:bodyPr wrap="square" lIns="0" tIns="0" rIns="0" bIns="0" rtlCol="0">
              <a:spAutoFit/>
            </a:bodyPr>
            <a:lstStyle/>
            <a:p>
              <a:pPr algn="ctr" defTabSz="914378">
                <a:defRPr/>
              </a:pPr>
              <a:r>
                <a:rPr lang="en-IN" sz="1100" b="1" kern="0" dirty="0" err="1">
                  <a:solidFill>
                    <a:schemeClr val="bg1"/>
                  </a:solidFill>
                </a:rPr>
                <a:t>Proux</a:t>
              </a:r>
              <a:endParaRPr lang="en-IN" sz="1100" b="1" kern="0" dirty="0">
                <a:solidFill>
                  <a:schemeClr val="bg1"/>
                </a:solidFill>
              </a:endParaRPr>
            </a:p>
          </p:txBody>
        </p:sp>
        <p:sp>
          <p:nvSpPr>
            <p:cNvPr id="67" name="TextBox 66">
              <a:extLst>
                <a:ext uri="{FF2B5EF4-FFF2-40B4-BE49-F238E27FC236}">
                  <a16:creationId xmlns:a16="http://schemas.microsoft.com/office/drawing/2014/main" id="{E4F4A784-934A-1782-4769-B5F4C7707D0A}"/>
                </a:ext>
              </a:extLst>
            </p:cNvPr>
            <p:cNvSpPr txBox="1"/>
            <p:nvPr/>
          </p:nvSpPr>
          <p:spPr>
            <a:xfrm>
              <a:off x="6717554" y="3256624"/>
              <a:ext cx="1532670" cy="169277"/>
            </a:xfrm>
            <a:prstGeom prst="rect">
              <a:avLst/>
            </a:prstGeom>
            <a:noFill/>
            <a:ln w="6350">
              <a:noFill/>
              <a:prstDash val="dash"/>
            </a:ln>
          </p:spPr>
          <p:txBody>
            <a:bodyPr wrap="square" lIns="0" tIns="0" rIns="0" bIns="0" rtlCol="0">
              <a:spAutoFit/>
            </a:bodyPr>
            <a:lstStyle/>
            <a:p>
              <a:pPr algn="ctr" defTabSz="914378">
                <a:defRPr/>
              </a:pPr>
              <a:r>
                <a:rPr lang="en-IN" sz="1100" b="1" kern="0" dirty="0">
                  <a:solidFill>
                    <a:schemeClr val="bg1"/>
                  </a:solidFill>
                </a:rPr>
                <a:t>Promon</a:t>
              </a:r>
            </a:p>
          </p:txBody>
        </p:sp>
        <p:sp>
          <p:nvSpPr>
            <p:cNvPr id="68" name="TextBox 67">
              <a:extLst>
                <a:ext uri="{FF2B5EF4-FFF2-40B4-BE49-F238E27FC236}">
                  <a16:creationId xmlns:a16="http://schemas.microsoft.com/office/drawing/2014/main" id="{D71C5547-03CE-4717-4864-1949D3C37EB3}"/>
                </a:ext>
              </a:extLst>
            </p:cNvPr>
            <p:cNvSpPr txBox="1"/>
            <p:nvPr/>
          </p:nvSpPr>
          <p:spPr>
            <a:xfrm>
              <a:off x="6871211" y="4186027"/>
              <a:ext cx="1532670" cy="184666"/>
            </a:xfrm>
            <a:prstGeom prst="rect">
              <a:avLst/>
            </a:prstGeom>
            <a:noFill/>
            <a:ln w="6350">
              <a:noFill/>
              <a:prstDash val="dash"/>
            </a:ln>
          </p:spPr>
          <p:txBody>
            <a:bodyPr wrap="square" lIns="0" tIns="0" rIns="0" bIns="0" rtlCol="0">
              <a:spAutoFit/>
            </a:bodyPr>
            <a:lstStyle/>
            <a:p>
              <a:pPr algn="ctr" defTabSz="914378">
                <a:defRPr/>
              </a:pPr>
              <a:r>
                <a:rPr lang="en-IN" sz="1200" b="1" kern="0" dirty="0" err="1">
                  <a:solidFill>
                    <a:schemeClr val="bg1"/>
                  </a:solidFill>
                </a:rPr>
                <a:t>Probot</a:t>
              </a:r>
              <a:endParaRPr lang="en-IN" sz="1200" b="1" kern="0" dirty="0">
                <a:solidFill>
                  <a:schemeClr val="bg1"/>
                </a:solidFill>
              </a:endParaRPr>
            </a:p>
          </p:txBody>
        </p:sp>
        <p:sp>
          <p:nvSpPr>
            <p:cNvPr id="69" name="TextBox 68">
              <a:extLst>
                <a:ext uri="{FF2B5EF4-FFF2-40B4-BE49-F238E27FC236}">
                  <a16:creationId xmlns:a16="http://schemas.microsoft.com/office/drawing/2014/main" id="{FF2D3D9B-EF2B-3248-4C87-A31C79091328}"/>
                </a:ext>
              </a:extLst>
            </p:cNvPr>
            <p:cNvSpPr txBox="1"/>
            <p:nvPr/>
          </p:nvSpPr>
          <p:spPr>
            <a:xfrm>
              <a:off x="6529104" y="5085011"/>
              <a:ext cx="1532670" cy="169277"/>
            </a:xfrm>
            <a:prstGeom prst="rect">
              <a:avLst/>
            </a:prstGeom>
            <a:noFill/>
            <a:ln w="6350">
              <a:noFill/>
              <a:prstDash val="dash"/>
            </a:ln>
          </p:spPr>
          <p:txBody>
            <a:bodyPr wrap="square" lIns="0" tIns="0" rIns="0" bIns="0" rtlCol="0">
              <a:spAutoFit/>
            </a:bodyPr>
            <a:lstStyle/>
            <a:p>
              <a:pPr algn="ctr" defTabSz="914378">
                <a:defRPr/>
              </a:pPr>
              <a:r>
                <a:rPr lang="en-IN" sz="1100" b="1" kern="0" dirty="0" err="1">
                  <a:solidFill>
                    <a:schemeClr val="bg1"/>
                  </a:solidFill>
                </a:rPr>
                <a:t>Probono</a:t>
              </a:r>
              <a:endParaRPr lang="en-IN" sz="1100" b="1" kern="0" dirty="0">
                <a:solidFill>
                  <a:schemeClr val="bg1"/>
                </a:solidFill>
              </a:endParaRPr>
            </a:p>
          </p:txBody>
        </p:sp>
      </p:grpSp>
      <p:grpSp>
        <p:nvGrpSpPr>
          <p:cNvPr id="93" name="Group 92">
            <a:extLst>
              <a:ext uri="{FF2B5EF4-FFF2-40B4-BE49-F238E27FC236}">
                <a16:creationId xmlns:a16="http://schemas.microsoft.com/office/drawing/2014/main" id="{9010B693-2021-AF57-5070-E511DBE13AF9}"/>
              </a:ext>
            </a:extLst>
          </p:cNvPr>
          <p:cNvGrpSpPr/>
          <p:nvPr/>
        </p:nvGrpSpPr>
        <p:grpSpPr>
          <a:xfrm>
            <a:off x="446371" y="2732196"/>
            <a:ext cx="3414846" cy="921504"/>
            <a:chOff x="261873" y="2846461"/>
            <a:chExt cx="3414846" cy="921504"/>
          </a:xfrm>
        </p:grpSpPr>
        <p:grpSp>
          <p:nvGrpSpPr>
            <p:cNvPr id="74" name="Group 73">
              <a:extLst>
                <a:ext uri="{FF2B5EF4-FFF2-40B4-BE49-F238E27FC236}">
                  <a16:creationId xmlns:a16="http://schemas.microsoft.com/office/drawing/2014/main" id="{600E4A41-E91D-D14B-B129-23CA7AC236DD}"/>
                </a:ext>
              </a:extLst>
            </p:cNvPr>
            <p:cNvGrpSpPr/>
            <p:nvPr/>
          </p:nvGrpSpPr>
          <p:grpSpPr>
            <a:xfrm>
              <a:off x="261873" y="2846461"/>
              <a:ext cx="3414846" cy="921504"/>
              <a:chOff x="2319374" y="1126537"/>
              <a:chExt cx="2655723" cy="2488836"/>
            </a:xfrm>
          </p:grpSpPr>
          <p:sp>
            <p:nvSpPr>
              <p:cNvPr id="75" name="Rectangle: Rounded Corners 74">
                <a:extLst>
                  <a:ext uri="{FF2B5EF4-FFF2-40B4-BE49-F238E27FC236}">
                    <a16:creationId xmlns:a16="http://schemas.microsoft.com/office/drawing/2014/main" id="{9B53179A-2886-2CD4-2AB1-76ED19133AFE}"/>
                  </a:ext>
                </a:extLst>
              </p:cNvPr>
              <p:cNvSpPr/>
              <p:nvPr/>
            </p:nvSpPr>
            <p:spPr>
              <a:xfrm>
                <a:off x="2319374" y="1126537"/>
                <a:ext cx="2472749" cy="2488836"/>
              </a:xfrm>
              <a:prstGeom prst="roundRect">
                <a:avLst>
                  <a:gd name="adj" fmla="val 0"/>
                </a:avLst>
              </a:prstGeom>
              <a:gradFill>
                <a:gsLst>
                  <a:gs pos="100000">
                    <a:srgbClr val="C70037"/>
                  </a:gs>
                  <a:gs pos="10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Right Triangle 75">
                <a:extLst>
                  <a:ext uri="{FF2B5EF4-FFF2-40B4-BE49-F238E27FC236}">
                    <a16:creationId xmlns:a16="http://schemas.microsoft.com/office/drawing/2014/main" id="{28351485-6799-7459-DCB5-6DDA40E0C24F}"/>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ight Triangle 76">
                <a:extLst>
                  <a:ext uri="{FF2B5EF4-FFF2-40B4-BE49-F238E27FC236}">
                    <a16:creationId xmlns:a16="http://schemas.microsoft.com/office/drawing/2014/main" id="{686770A7-F60C-9CCA-EF89-C069A1CC736A}"/>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TextBox 32">
              <a:extLst>
                <a:ext uri="{FF2B5EF4-FFF2-40B4-BE49-F238E27FC236}">
                  <a16:creationId xmlns:a16="http://schemas.microsoft.com/office/drawing/2014/main" id="{5FEF560D-243B-81ED-7869-E583025283C5}"/>
                </a:ext>
              </a:extLst>
            </p:cNvPr>
            <p:cNvSpPr txBox="1"/>
            <p:nvPr/>
          </p:nvSpPr>
          <p:spPr>
            <a:xfrm>
              <a:off x="322885" y="3094814"/>
              <a:ext cx="3156527" cy="427309"/>
            </a:xfrm>
            <a:prstGeom prst="rect">
              <a:avLst/>
            </a:prstGeom>
            <a:noFill/>
            <a:ln w="6350">
              <a:noFill/>
              <a:prstDash val="dash"/>
            </a:ln>
          </p:spPr>
          <p:txBody>
            <a:bodyPr wrap="square" lIns="0" tIns="0" rIns="0" bIns="0" rtlCol="0">
              <a:spAutoFit/>
            </a:bodyPr>
            <a:lstStyle/>
            <a:p>
              <a:pPr defTabSz="914378">
                <a:defRPr/>
              </a:pPr>
              <a:r>
                <a:rPr lang="en-US" sz="900" kern="0">
                  <a:solidFill>
                    <a:schemeClr val="bg1"/>
                  </a:solidFill>
                </a:rPr>
                <a:t>Left or right shifting of tasks for better value of money, and betterment of overall service.</a:t>
              </a:r>
            </a:p>
            <a:p>
              <a:pPr algn="ctr" defTabSz="914378" fontAlgn="base">
                <a:defRPr/>
              </a:pPr>
              <a:r>
                <a:rPr lang="en-IN" sz="900" b="1">
                  <a:solidFill>
                    <a:srgbClr val="3F3F3F"/>
                  </a:solidFill>
                </a:rPr>
                <a:t>​</a:t>
              </a:r>
              <a:endParaRPr lang="en-IN" sz="900" b="1" dirty="0">
                <a:solidFill>
                  <a:srgbClr val="3F3F3F"/>
                </a:solidFill>
              </a:endParaRPr>
            </a:p>
          </p:txBody>
        </p:sp>
      </p:grpSp>
      <p:grpSp>
        <p:nvGrpSpPr>
          <p:cNvPr id="119" name="Group 118">
            <a:extLst>
              <a:ext uri="{FF2B5EF4-FFF2-40B4-BE49-F238E27FC236}">
                <a16:creationId xmlns:a16="http://schemas.microsoft.com/office/drawing/2014/main" id="{806A8FBC-CDF6-560F-EC84-C3567E103DAF}"/>
              </a:ext>
            </a:extLst>
          </p:cNvPr>
          <p:cNvGrpSpPr/>
          <p:nvPr/>
        </p:nvGrpSpPr>
        <p:grpSpPr>
          <a:xfrm rot="10800000">
            <a:off x="8457274" y="4054981"/>
            <a:ext cx="3414846" cy="921504"/>
            <a:chOff x="271726" y="4090298"/>
            <a:chExt cx="3414846" cy="921504"/>
          </a:xfrm>
        </p:grpSpPr>
        <p:grpSp>
          <p:nvGrpSpPr>
            <p:cNvPr id="120" name="Group 119">
              <a:extLst>
                <a:ext uri="{FF2B5EF4-FFF2-40B4-BE49-F238E27FC236}">
                  <a16:creationId xmlns:a16="http://schemas.microsoft.com/office/drawing/2014/main" id="{B0D1D719-0476-2B6C-7776-507DA0B20475}"/>
                </a:ext>
              </a:extLst>
            </p:cNvPr>
            <p:cNvGrpSpPr/>
            <p:nvPr/>
          </p:nvGrpSpPr>
          <p:grpSpPr>
            <a:xfrm>
              <a:off x="271726" y="4090298"/>
              <a:ext cx="3414846" cy="921504"/>
              <a:chOff x="2319374" y="1126536"/>
              <a:chExt cx="2655723" cy="2488837"/>
            </a:xfrm>
          </p:grpSpPr>
          <p:sp>
            <p:nvSpPr>
              <p:cNvPr id="122" name="Rectangle: Rounded Corners 121">
                <a:extLst>
                  <a:ext uri="{FF2B5EF4-FFF2-40B4-BE49-F238E27FC236}">
                    <a16:creationId xmlns:a16="http://schemas.microsoft.com/office/drawing/2014/main" id="{05E1F46C-2B94-8DDA-3A63-5C806693E62C}"/>
                  </a:ext>
                </a:extLst>
              </p:cNvPr>
              <p:cNvSpPr/>
              <p:nvPr/>
            </p:nvSpPr>
            <p:spPr>
              <a:xfrm>
                <a:off x="2319374" y="1126536"/>
                <a:ext cx="2472749" cy="2488836"/>
              </a:xfrm>
              <a:prstGeom prst="roundRect">
                <a:avLst>
                  <a:gd name="adj" fmla="val 0"/>
                </a:avLst>
              </a:prstGeom>
              <a:gradFill>
                <a:gsLst>
                  <a:gs pos="100000">
                    <a:srgbClr val="C70037"/>
                  </a:gs>
                  <a:gs pos="10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Right Triangle 122">
                <a:extLst>
                  <a:ext uri="{FF2B5EF4-FFF2-40B4-BE49-F238E27FC236}">
                    <a16:creationId xmlns:a16="http://schemas.microsoft.com/office/drawing/2014/main" id="{DA006747-4447-F8AF-E6CE-D6C53B9DD943}"/>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ight Triangle 123">
                <a:extLst>
                  <a:ext uri="{FF2B5EF4-FFF2-40B4-BE49-F238E27FC236}">
                    <a16:creationId xmlns:a16="http://schemas.microsoft.com/office/drawing/2014/main" id="{10F4755F-15B7-8D71-C0D6-9233F423FA91}"/>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1" name="TextBox 120">
              <a:extLst>
                <a:ext uri="{FF2B5EF4-FFF2-40B4-BE49-F238E27FC236}">
                  <a16:creationId xmlns:a16="http://schemas.microsoft.com/office/drawing/2014/main" id="{E0F28C12-F966-FD2A-F8C8-4DD74343A418}"/>
                </a:ext>
              </a:extLst>
            </p:cNvPr>
            <p:cNvSpPr txBox="1"/>
            <p:nvPr/>
          </p:nvSpPr>
          <p:spPr>
            <a:xfrm rot="10800000">
              <a:off x="403110" y="4294111"/>
              <a:ext cx="2839986" cy="692497"/>
            </a:xfrm>
            <a:prstGeom prst="rect">
              <a:avLst/>
            </a:prstGeom>
            <a:noFill/>
            <a:ln w="6350">
              <a:noFill/>
              <a:prstDash val="dash"/>
            </a:ln>
          </p:spPr>
          <p:txBody>
            <a:bodyPr wrap="square" lIns="0" tIns="0" rIns="0" bIns="0" rtlCol="0">
              <a:spAutoFit/>
            </a:bodyPr>
            <a:lstStyle/>
            <a:p>
              <a:pPr algn="r" defTabSz="914378" fontAlgn="base">
                <a:defRPr/>
              </a:pPr>
              <a:r>
                <a:rPr lang="en-US" sz="900" b="1" dirty="0">
                  <a:solidFill>
                    <a:srgbClr val="3F3F3F"/>
                  </a:solidFill>
                </a:rPr>
                <a:t>​</a:t>
              </a:r>
            </a:p>
            <a:p>
              <a:r>
                <a:rPr lang="en-US" sz="900" dirty="0"/>
                <a:t>​</a:t>
              </a:r>
            </a:p>
            <a:p>
              <a:r>
                <a:rPr lang="en-US" sz="900" kern="0" dirty="0">
                  <a:solidFill>
                    <a:schemeClr val="bg1"/>
                  </a:solidFill>
                </a:rPr>
                <a:t>Building Bots to eliminate tedious repetitive manual work which results ZERO manual touch and quick turnaround.</a:t>
              </a:r>
              <a:endParaRPr lang="en-IN" sz="900" kern="0" dirty="0">
                <a:solidFill>
                  <a:schemeClr val="bg1"/>
                </a:solidFill>
              </a:endParaRPr>
            </a:p>
          </p:txBody>
        </p:sp>
      </p:grpSp>
      <p:grpSp>
        <p:nvGrpSpPr>
          <p:cNvPr id="125" name="Group 124">
            <a:extLst>
              <a:ext uri="{FF2B5EF4-FFF2-40B4-BE49-F238E27FC236}">
                <a16:creationId xmlns:a16="http://schemas.microsoft.com/office/drawing/2014/main" id="{55BF5FD1-96C2-C130-AB8E-9733019B3B36}"/>
              </a:ext>
            </a:extLst>
          </p:cNvPr>
          <p:cNvGrpSpPr/>
          <p:nvPr/>
        </p:nvGrpSpPr>
        <p:grpSpPr>
          <a:xfrm rot="10800000">
            <a:off x="8402952" y="1657533"/>
            <a:ext cx="3414846" cy="924809"/>
            <a:chOff x="934957" y="1702388"/>
            <a:chExt cx="3414846" cy="924809"/>
          </a:xfrm>
        </p:grpSpPr>
        <p:grpSp>
          <p:nvGrpSpPr>
            <p:cNvPr id="126" name="Group 125">
              <a:extLst>
                <a:ext uri="{FF2B5EF4-FFF2-40B4-BE49-F238E27FC236}">
                  <a16:creationId xmlns:a16="http://schemas.microsoft.com/office/drawing/2014/main" id="{83F0B7B1-B980-86F5-204E-4CB8455B3A7E}"/>
                </a:ext>
              </a:extLst>
            </p:cNvPr>
            <p:cNvGrpSpPr/>
            <p:nvPr/>
          </p:nvGrpSpPr>
          <p:grpSpPr>
            <a:xfrm>
              <a:off x="934957" y="1705693"/>
              <a:ext cx="3414846" cy="921504"/>
              <a:chOff x="2319374" y="1126537"/>
              <a:chExt cx="2655723" cy="2488836"/>
            </a:xfrm>
          </p:grpSpPr>
          <p:sp>
            <p:nvSpPr>
              <p:cNvPr id="128" name="Rectangle: Rounded Corners 127">
                <a:extLst>
                  <a:ext uri="{FF2B5EF4-FFF2-40B4-BE49-F238E27FC236}">
                    <a16:creationId xmlns:a16="http://schemas.microsoft.com/office/drawing/2014/main" id="{96634FAF-F491-4D3E-ABAA-DF58D43583E8}"/>
                  </a:ext>
                </a:extLst>
              </p:cNvPr>
              <p:cNvSpPr/>
              <p:nvPr/>
            </p:nvSpPr>
            <p:spPr>
              <a:xfrm>
                <a:off x="2319374" y="1126537"/>
                <a:ext cx="2472749" cy="2488836"/>
              </a:xfrm>
              <a:prstGeom prst="roundRect">
                <a:avLst>
                  <a:gd name="adj" fmla="val 0"/>
                </a:avLst>
              </a:prstGeom>
              <a:gradFill>
                <a:gsLst>
                  <a:gs pos="100000">
                    <a:srgbClr val="C70037"/>
                  </a:gs>
                  <a:gs pos="10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Right Triangle 128">
                <a:extLst>
                  <a:ext uri="{FF2B5EF4-FFF2-40B4-BE49-F238E27FC236}">
                    <a16:creationId xmlns:a16="http://schemas.microsoft.com/office/drawing/2014/main" id="{AC357C01-5394-C3E3-2295-A8F6DF4AE939}"/>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ight Triangle 129">
                <a:extLst>
                  <a:ext uri="{FF2B5EF4-FFF2-40B4-BE49-F238E27FC236}">
                    <a16:creationId xmlns:a16="http://schemas.microsoft.com/office/drawing/2014/main" id="{1FE00F1A-E1F4-6B15-FF18-FFE8FBAE7888}"/>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7" name="TextBox 126">
              <a:extLst>
                <a:ext uri="{FF2B5EF4-FFF2-40B4-BE49-F238E27FC236}">
                  <a16:creationId xmlns:a16="http://schemas.microsoft.com/office/drawing/2014/main" id="{33F9CFA1-40B0-775E-ED9B-90C4600C3A57}"/>
                </a:ext>
              </a:extLst>
            </p:cNvPr>
            <p:cNvSpPr txBox="1"/>
            <p:nvPr/>
          </p:nvSpPr>
          <p:spPr>
            <a:xfrm rot="10800000">
              <a:off x="1035000" y="1702388"/>
              <a:ext cx="2948114" cy="830997"/>
            </a:xfrm>
            <a:prstGeom prst="rect">
              <a:avLst/>
            </a:prstGeom>
            <a:noFill/>
            <a:ln w="6350">
              <a:noFill/>
              <a:prstDash val="dash"/>
            </a:ln>
          </p:spPr>
          <p:txBody>
            <a:bodyPr wrap="square" lIns="0" tIns="0" rIns="0" bIns="0" rtlCol="0">
              <a:spAutoFit/>
            </a:bodyPr>
            <a:lstStyle/>
            <a:p>
              <a:r>
                <a:rPr lang="en-US" sz="900" dirty="0"/>
                <a:t>​</a:t>
              </a:r>
            </a:p>
            <a:p>
              <a:r>
                <a:rPr lang="en-US" sz="900" kern="0" dirty="0">
                  <a:solidFill>
                    <a:schemeClr val="bg1"/>
                  </a:solidFill>
                </a:rPr>
                <a:t>Improving customer experience by ensuring things such as open fields entry are changed to drop downs, intelligent checks built in.</a:t>
              </a:r>
              <a:endParaRPr lang="en-IN" sz="900" kern="0" dirty="0">
                <a:solidFill>
                  <a:schemeClr val="bg1"/>
                </a:solidFill>
              </a:endParaRPr>
            </a:p>
            <a:p>
              <a:r>
                <a:rPr lang="en-IN" sz="900" dirty="0"/>
                <a:t>​</a:t>
              </a:r>
            </a:p>
            <a:p>
              <a:pPr algn="ctr" defTabSz="914378" fontAlgn="base">
                <a:defRPr/>
              </a:pPr>
              <a:r>
                <a:rPr lang="en-IN" sz="900" b="1" dirty="0">
                  <a:solidFill>
                    <a:srgbClr val="3F3F3F"/>
                  </a:solidFill>
                </a:rPr>
                <a:t>​</a:t>
              </a:r>
            </a:p>
          </p:txBody>
        </p:sp>
      </p:grpSp>
      <p:grpSp>
        <p:nvGrpSpPr>
          <p:cNvPr id="131" name="Group 130">
            <a:extLst>
              <a:ext uri="{FF2B5EF4-FFF2-40B4-BE49-F238E27FC236}">
                <a16:creationId xmlns:a16="http://schemas.microsoft.com/office/drawing/2014/main" id="{3B7037CC-380B-49A2-9FF3-EF483778CF40}"/>
              </a:ext>
            </a:extLst>
          </p:cNvPr>
          <p:cNvGrpSpPr/>
          <p:nvPr/>
        </p:nvGrpSpPr>
        <p:grpSpPr>
          <a:xfrm rot="10800000">
            <a:off x="8453702" y="5227057"/>
            <a:ext cx="3414846" cy="988453"/>
            <a:chOff x="372627" y="5160239"/>
            <a:chExt cx="3414846" cy="988453"/>
          </a:xfrm>
        </p:grpSpPr>
        <p:grpSp>
          <p:nvGrpSpPr>
            <p:cNvPr id="132" name="Group 131">
              <a:extLst>
                <a:ext uri="{FF2B5EF4-FFF2-40B4-BE49-F238E27FC236}">
                  <a16:creationId xmlns:a16="http://schemas.microsoft.com/office/drawing/2014/main" id="{536721C2-B971-63D8-424E-426F135ED3E2}"/>
                </a:ext>
              </a:extLst>
            </p:cNvPr>
            <p:cNvGrpSpPr/>
            <p:nvPr/>
          </p:nvGrpSpPr>
          <p:grpSpPr>
            <a:xfrm>
              <a:off x="372627" y="5227188"/>
              <a:ext cx="3414846" cy="921504"/>
              <a:chOff x="2319374" y="1126537"/>
              <a:chExt cx="2655723" cy="2488836"/>
            </a:xfrm>
          </p:grpSpPr>
          <p:sp>
            <p:nvSpPr>
              <p:cNvPr id="134" name="Rectangle: Rounded Corners 133">
                <a:extLst>
                  <a:ext uri="{FF2B5EF4-FFF2-40B4-BE49-F238E27FC236}">
                    <a16:creationId xmlns:a16="http://schemas.microsoft.com/office/drawing/2014/main" id="{30623982-1179-D24D-7061-D8637A66478E}"/>
                  </a:ext>
                </a:extLst>
              </p:cNvPr>
              <p:cNvSpPr/>
              <p:nvPr/>
            </p:nvSpPr>
            <p:spPr>
              <a:xfrm>
                <a:off x="2319374" y="1126537"/>
                <a:ext cx="2472749" cy="2488836"/>
              </a:xfrm>
              <a:prstGeom prst="roundRect">
                <a:avLst>
                  <a:gd name="adj" fmla="val 0"/>
                </a:avLst>
              </a:prstGeom>
              <a:gradFill>
                <a:gsLst>
                  <a:gs pos="100000">
                    <a:srgbClr val="C70037"/>
                  </a:gs>
                  <a:gs pos="10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ight Triangle 134">
                <a:extLst>
                  <a:ext uri="{FF2B5EF4-FFF2-40B4-BE49-F238E27FC236}">
                    <a16:creationId xmlns:a16="http://schemas.microsoft.com/office/drawing/2014/main" id="{AD2D1065-9F51-8E5C-E6F8-20D8F0C7B678}"/>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ight Triangle 135">
                <a:extLst>
                  <a:ext uri="{FF2B5EF4-FFF2-40B4-BE49-F238E27FC236}">
                    <a16:creationId xmlns:a16="http://schemas.microsoft.com/office/drawing/2014/main" id="{E1BBB017-3761-9454-7E6F-EF2AFEAEAFF3}"/>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3" name="TextBox 132">
              <a:extLst>
                <a:ext uri="{FF2B5EF4-FFF2-40B4-BE49-F238E27FC236}">
                  <a16:creationId xmlns:a16="http://schemas.microsoft.com/office/drawing/2014/main" id="{11081B3A-67BD-6C37-2C12-2D040AFDB93A}"/>
                </a:ext>
              </a:extLst>
            </p:cNvPr>
            <p:cNvSpPr txBox="1"/>
            <p:nvPr/>
          </p:nvSpPr>
          <p:spPr>
            <a:xfrm rot="10800000">
              <a:off x="498632" y="5160239"/>
              <a:ext cx="2997691" cy="969496"/>
            </a:xfrm>
            <a:prstGeom prst="rect">
              <a:avLst/>
            </a:prstGeom>
            <a:noFill/>
            <a:ln w="6350">
              <a:noFill/>
              <a:prstDash val="dash"/>
            </a:ln>
          </p:spPr>
          <p:txBody>
            <a:bodyPr wrap="square" lIns="0" tIns="0" rIns="0" bIns="0" rtlCol="0">
              <a:spAutoFit/>
            </a:bodyPr>
            <a:lstStyle/>
            <a:p>
              <a:pPr algn="r" defTabSz="914378" fontAlgn="base">
                <a:defRPr/>
              </a:pPr>
              <a:r>
                <a:rPr lang="en-US" sz="900" b="1" dirty="0">
                  <a:solidFill>
                    <a:srgbClr val="3F3F3F"/>
                  </a:solidFill>
                </a:rPr>
                <a:t>​</a:t>
              </a:r>
            </a:p>
            <a:p>
              <a:r>
                <a:rPr lang="en-US" sz="900" dirty="0"/>
                <a:t>​</a:t>
              </a:r>
            </a:p>
            <a:p>
              <a:r>
                <a:rPr lang="en-US" sz="900" kern="0" dirty="0">
                  <a:solidFill>
                    <a:schemeClr val="bg1"/>
                  </a:solidFill>
                </a:rPr>
                <a:t>Building a small delta team to invest in XY hours on a quarterly basis to work on some NPCs (Non-Project Changes).</a:t>
              </a:r>
              <a:endParaRPr lang="en-IN" sz="900" kern="0" dirty="0">
                <a:solidFill>
                  <a:schemeClr val="bg1"/>
                </a:solidFill>
              </a:endParaRPr>
            </a:p>
            <a:p>
              <a:r>
                <a:rPr lang="en-IN" sz="900" dirty="0"/>
                <a:t>​</a:t>
              </a:r>
            </a:p>
            <a:p>
              <a:pPr algn="ctr" defTabSz="914378" fontAlgn="base">
                <a:defRPr/>
              </a:pPr>
              <a:r>
                <a:rPr lang="en-IN" sz="900" b="1" dirty="0">
                  <a:solidFill>
                    <a:srgbClr val="3F3F3F"/>
                  </a:solidFill>
                </a:rPr>
                <a:t>​</a:t>
              </a:r>
            </a:p>
          </p:txBody>
        </p:sp>
      </p:grpSp>
      <p:grpSp>
        <p:nvGrpSpPr>
          <p:cNvPr id="137" name="Group 136">
            <a:extLst>
              <a:ext uri="{FF2B5EF4-FFF2-40B4-BE49-F238E27FC236}">
                <a16:creationId xmlns:a16="http://schemas.microsoft.com/office/drawing/2014/main" id="{CB7E99FC-3242-6E5B-FD8A-8747C7E043F0}"/>
              </a:ext>
            </a:extLst>
          </p:cNvPr>
          <p:cNvGrpSpPr/>
          <p:nvPr/>
        </p:nvGrpSpPr>
        <p:grpSpPr>
          <a:xfrm rot="10800000">
            <a:off x="8447776" y="2888284"/>
            <a:ext cx="3481914" cy="1088419"/>
            <a:chOff x="194805" y="2679546"/>
            <a:chExt cx="3481914" cy="1088419"/>
          </a:xfrm>
        </p:grpSpPr>
        <p:grpSp>
          <p:nvGrpSpPr>
            <p:cNvPr id="138" name="Group 137">
              <a:extLst>
                <a:ext uri="{FF2B5EF4-FFF2-40B4-BE49-F238E27FC236}">
                  <a16:creationId xmlns:a16="http://schemas.microsoft.com/office/drawing/2014/main" id="{01C85973-7252-F054-C055-602A0EACE123}"/>
                </a:ext>
              </a:extLst>
            </p:cNvPr>
            <p:cNvGrpSpPr/>
            <p:nvPr/>
          </p:nvGrpSpPr>
          <p:grpSpPr>
            <a:xfrm>
              <a:off x="261873" y="2846461"/>
              <a:ext cx="3414846" cy="921504"/>
              <a:chOff x="2319374" y="1126537"/>
              <a:chExt cx="2655723" cy="2488836"/>
            </a:xfrm>
          </p:grpSpPr>
          <p:sp>
            <p:nvSpPr>
              <p:cNvPr id="140" name="Rectangle: Rounded Corners 139">
                <a:extLst>
                  <a:ext uri="{FF2B5EF4-FFF2-40B4-BE49-F238E27FC236}">
                    <a16:creationId xmlns:a16="http://schemas.microsoft.com/office/drawing/2014/main" id="{F5C1E54D-12DE-4D79-A3EF-F8CD43212439}"/>
                  </a:ext>
                </a:extLst>
              </p:cNvPr>
              <p:cNvSpPr/>
              <p:nvPr/>
            </p:nvSpPr>
            <p:spPr>
              <a:xfrm>
                <a:off x="2319374" y="1126537"/>
                <a:ext cx="2472749" cy="2488836"/>
              </a:xfrm>
              <a:prstGeom prst="roundRect">
                <a:avLst>
                  <a:gd name="adj" fmla="val 0"/>
                </a:avLst>
              </a:prstGeom>
              <a:gradFill>
                <a:gsLst>
                  <a:gs pos="100000">
                    <a:srgbClr val="C70037"/>
                  </a:gs>
                  <a:gs pos="10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1" name="Right Triangle 140">
                <a:extLst>
                  <a:ext uri="{FF2B5EF4-FFF2-40B4-BE49-F238E27FC236}">
                    <a16:creationId xmlns:a16="http://schemas.microsoft.com/office/drawing/2014/main" id="{B59B25B4-E361-CAD6-776A-065A1628C930}"/>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ight Triangle 141">
                <a:extLst>
                  <a:ext uri="{FF2B5EF4-FFF2-40B4-BE49-F238E27FC236}">
                    <a16:creationId xmlns:a16="http://schemas.microsoft.com/office/drawing/2014/main" id="{F18D9D29-6496-9FFB-9720-8B861C5679B3}"/>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9" name="TextBox 138">
              <a:extLst>
                <a:ext uri="{FF2B5EF4-FFF2-40B4-BE49-F238E27FC236}">
                  <a16:creationId xmlns:a16="http://schemas.microsoft.com/office/drawing/2014/main" id="{8FDEBC76-5A8F-8F51-CFBD-46340B3D2AE7}"/>
                </a:ext>
              </a:extLst>
            </p:cNvPr>
            <p:cNvSpPr txBox="1"/>
            <p:nvPr/>
          </p:nvSpPr>
          <p:spPr>
            <a:xfrm rot="10800000">
              <a:off x="194805" y="2679546"/>
              <a:ext cx="3156527" cy="830997"/>
            </a:xfrm>
            <a:prstGeom prst="rect">
              <a:avLst/>
            </a:prstGeom>
            <a:noFill/>
            <a:ln w="6350">
              <a:noFill/>
              <a:prstDash val="dash"/>
            </a:ln>
          </p:spPr>
          <p:txBody>
            <a:bodyPr wrap="square" lIns="0" tIns="0" rIns="0" bIns="0" rtlCol="0">
              <a:spAutoFit/>
            </a:bodyPr>
            <a:lstStyle/>
            <a:p>
              <a:r>
                <a:rPr lang="en-US" sz="900" dirty="0"/>
                <a:t>​</a:t>
              </a:r>
              <a:r>
                <a:rPr lang="en-US" sz="900" kern="0" dirty="0">
                  <a:solidFill>
                    <a:schemeClr val="bg1"/>
                  </a:solidFill>
                </a:rPr>
                <a:t>Building of proactive monitoring process and tools to eliminate / identify potential P1/P2s such as monitoring infrastructure, scheduled SQL jobs,  serviceability dashboard.</a:t>
              </a:r>
              <a:endParaRPr lang="en-IN" sz="900" kern="0" dirty="0">
                <a:solidFill>
                  <a:schemeClr val="bg1"/>
                </a:solidFill>
              </a:endParaRPr>
            </a:p>
            <a:p>
              <a:endParaRPr lang="en-US" sz="900" dirty="0"/>
            </a:p>
            <a:p>
              <a:pPr algn="ctr" defTabSz="914378" fontAlgn="base">
                <a:defRPr/>
              </a:pPr>
              <a:r>
                <a:rPr lang="en-IN" sz="900" b="1" dirty="0">
                  <a:solidFill>
                    <a:srgbClr val="3F3F3F"/>
                  </a:solidFill>
                </a:rPr>
                <a:t>​</a:t>
              </a:r>
            </a:p>
          </p:txBody>
        </p:sp>
      </p:grpSp>
      <p:grpSp>
        <p:nvGrpSpPr>
          <p:cNvPr id="143" name="Group 142">
            <a:extLst>
              <a:ext uri="{FF2B5EF4-FFF2-40B4-BE49-F238E27FC236}">
                <a16:creationId xmlns:a16="http://schemas.microsoft.com/office/drawing/2014/main" id="{127FFF28-3C86-DF6C-A1E5-B1C9B0328E05}"/>
              </a:ext>
            </a:extLst>
          </p:cNvPr>
          <p:cNvGrpSpPr/>
          <p:nvPr/>
        </p:nvGrpSpPr>
        <p:grpSpPr>
          <a:xfrm>
            <a:off x="4627788" y="1084838"/>
            <a:ext cx="3414846" cy="921504"/>
            <a:chOff x="934957" y="1705693"/>
            <a:chExt cx="3414846" cy="921504"/>
          </a:xfrm>
        </p:grpSpPr>
        <p:grpSp>
          <p:nvGrpSpPr>
            <p:cNvPr id="144" name="Group 143">
              <a:extLst>
                <a:ext uri="{FF2B5EF4-FFF2-40B4-BE49-F238E27FC236}">
                  <a16:creationId xmlns:a16="http://schemas.microsoft.com/office/drawing/2014/main" id="{510D2ECC-00D1-1924-21EE-3B8F7CE99342}"/>
                </a:ext>
              </a:extLst>
            </p:cNvPr>
            <p:cNvGrpSpPr/>
            <p:nvPr/>
          </p:nvGrpSpPr>
          <p:grpSpPr>
            <a:xfrm>
              <a:off x="934957" y="1705693"/>
              <a:ext cx="3414846" cy="921504"/>
              <a:chOff x="2319374" y="1126537"/>
              <a:chExt cx="2655723" cy="2488836"/>
            </a:xfrm>
          </p:grpSpPr>
          <p:sp>
            <p:nvSpPr>
              <p:cNvPr id="146" name="Rectangle: Rounded Corners 145">
                <a:extLst>
                  <a:ext uri="{FF2B5EF4-FFF2-40B4-BE49-F238E27FC236}">
                    <a16:creationId xmlns:a16="http://schemas.microsoft.com/office/drawing/2014/main" id="{114646EB-D008-F72F-D19B-1E41AA7DF35E}"/>
                  </a:ext>
                </a:extLst>
              </p:cNvPr>
              <p:cNvSpPr/>
              <p:nvPr/>
            </p:nvSpPr>
            <p:spPr>
              <a:xfrm>
                <a:off x="2319374" y="1126537"/>
                <a:ext cx="2472749" cy="2488836"/>
              </a:xfrm>
              <a:prstGeom prst="roundRect">
                <a:avLst>
                  <a:gd name="adj" fmla="val 0"/>
                </a:avLst>
              </a:prstGeom>
              <a:gradFill>
                <a:gsLst>
                  <a:gs pos="100000">
                    <a:srgbClr val="C70037"/>
                  </a:gs>
                  <a:gs pos="10000">
                    <a:srgbClr val="56174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ight Triangle 146">
                <a:extLst>
                  <a:ext uri="{FF2B5EF4-FFF2-40B4-BE49-F238E27FC236}">
                    <a16:creationId xmlns:a16="http://schemas.microsoft.com/office/drawing/2014/main" id="{A34A01B1-C814-0F23-5F2B-C426470759AC}"/>
                  </a:ext>
                </a:extLst>
              </p:cNvPr>
              <p:cNvSpPr/>
              <p:nvPr/>
            </p:nvSpPr>
            <p:spPr>
              <a:xfrm>
                <a:off x="4792123" y="1126537"/>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ight Triangle 147">
                <a:extLst>
                  <a:ext uri="{FF2B5EF4-FFF2-40B4-BE49-F238E27FC236}">
                    <a16:creationId xmlns:a16="http://schemas.microsoft.com/office/drawing/2014/main" id="{D82A0B99-3674-C016-718B-D0DBA4BE0896}"/>
                  </a:ext>
                </a:extLst>
              </p:cNvPr>
              <p:cNvSpPr/>
              <p:nvPr/>
            </p:nvSpPr>
            <p:spPr>
              <a:xfrm rot="5400000">
                <a:off x="4792123" y="3432399"/>
                <a:ext cx="182974" cy="182974"/>
              </a:xfrm>
              <a:prstGeom prst="rtTriangle">
                <a:avLst/>
              </a:prstGeom>
              <a:solidFill>
                <a:srgbClr val="8F0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5" name="TextBox 144">
              <a:extLst>
                <a:ext uri="{FF2B5EF4-FFF2-40B4-BE49-F238E27FC236}">
                  <a16:creationId xmlns:a16="http://schemas.microsoft.com/office/drawing/2014/main" id="{33205A56-23F9-5B63-939E-23FCE1D4237B}"/>
                </a:ext>
              </a:extLst>
            </p:cNvPr>
            <p:cNvSpPr txBox="1"/>
            <p:nvPr/>
          </p:nvSpPr>
          <p:spPr>
            <a:xfrm>
              <a:off x="1035000" y="1840888"/>
              <a:ext cx="2790932" cy="692497"/>
            </a:xfrm>
            <a:prstGeom prst="rect">
              <a:avLst/>
            </a:prstGeom>
            <a:noFill/>
            <a:ln w="6350">
              <a:noFill/>
              <a:prstDash val="dash"/>
            </a:ln>
          </p:spPr>
          <p:txBody>
            <a:bodyPr wrap="square" lIns="0" tIns="0" rIns="0" bIns="0" rtlCol="0">
              <a:spAutoFit/>
            </a:bodyPr>
            <a:lstStyle/>
            <a:p>
              <a:pPr algn="r" defTabSz="914378" fontAlgn="base">
                <a:defRPr/>
              </a:pPr>
              <a:r>
                <a:rPr lang="en-US" sz="900" dirty="0">
                  <a:solidFill>
                    <a:srgbClr val="3F3F3F"/>
                  </a:solidFill>
                </a:rPr>
                <a:t>​</a:t>
              </a:r>
            </a:p>
            <a:p>
              <a:pPr algn="l"/>
              <a:r>
                <a:rPr lang="en-US" sz="900" kern="0" dirty="0">
                  <a:solidFill>
                    <a:schemeClr val="bg1"/>
                  </a:solidFill>
                </a:rPr>
                <a:t>Automate process with examples such as daily Health check automation, </a:t>
              </a:r>
              <a:r>
                <a:rPr lang="en-US" sz="900" kern="0" dirty="0" err="1">
                  <a:solidFill>
                    <a:schemeClr val="bg1"/>
                  </a:solidFill>
                </a:rPr>
                <a:t>Devops</a:t>
              </a:r>
              <a:r>
                <a:rPr lang="en-US" sz="900" kern="0" dirty="0">
                  <a:solidFill>
                    <a:schemeClr val="bg1"/>
                  </a:solidFill>
                </a:rPr>
                <a:t> process- CI/CD/CT .</a:t>
              </a:r>
              <a:r>
                <a:rPr lang="en-IN" sz="900" kern="0" dirty="0">
                  <a:solidFill>
                    <a:schemeClr val="bg1"/>
                  </a:solidFill>
                </a:rPr>
                <a:t>​</a:t>
              </a:r>
            </a:p>
            <a:p>
              <a:pPr algn="ctr" defTabSz="914378" fontAlgn="base">
                <a:defRPr/>
              </a:pPr>
              <a:r>
                <a:rPr lang="en-IN" sz="900" kern="0" dirty="0">
                  <a:solidFill>
                    <a:schemeClr val="bg1"/>
                  </a:solidFill>
                </a:rPr>
                <a:t>​</a:t>
              </a:r>
            </a:p>
          </p:txBody>
        </p:sp>
      </p:grpSp>
      <p:cxnSp>
        <p:nvCxnSpPr>
          <p:cNvPr id="151" name="Straight Connector 28">
            <a:extLst>
              <a:ext uri="{FF2B5EF4-FFF2-40B4-BE49-F238E27FC236}">
                <a16:creationId xmlns:a16="http://schemas.microsoft.com/office/drawing/2014/main" id="{166D176F-8CDB-C174-3202-D5DD1ED0E75E}"/>
              </a:ext>
            </a:extLst>
          </p:cNvPr>
          <p:cNvCxnSpPr>
            <a:cxnSpLocks/>
          </p:cNvCxnSpPr>
          <p:nvPr/>
        </p:nvCxnSpPr>
        <p:spPr>
          <a:xfrm rot="10800000">
            <a:off x="3643300" y="5543787"/>
            <a:ext cx="903419" cy="150385"/>
          </a:xfrm>
          <a:prstGeom prst="bentConnector3">
            <a:avLst>
              <a:gd name="adj1" fmla="val 50000"/>
            </a:avLst>
          </a:prstGeom>
          <a:ln w="15875">
            <a:solidFill>
              <a:srgbClr val="5617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4" name="Straight Connector 28">
            <a:extLst>
              <a:ext uri="{FF2B5EF4-FFF2-40B4-BE49-F238E27FC236}">
                <a16:creationId xmlns:a16="http://schemas.microsoft.com/office/drawing/2014/main" id="{15DE2353-F1DD-BEA7-EB77-12BF615C80B1}"/>
              </a:ext>
            </a:extLst>
          </p:cNvPr>
          <p:cNvCxnSpPr>
            <a:cxnSpLocks/>
            <a:endCxn id="79" idx="3"/>
          </p:cNvCxnSpPr>
          <p:nvPr/>
        </p:nvCxnSpPr>
        <p:spPr>
          <a:xfrm rot="10800000">
            <a:off x="3630835" y="4413686"/>
            <a:ext cx="567991" cy="327474"/>
          </a:xfrm>
          <a:prstGeom prst="bentConnector3">
            <a:avLst>
              <a:gd name="adj1" fmla="val 50000"/>
            </a:avLst>
          </a:prstGeom>
          <a:ln w="15875">
            <a:solidFill>
              <a:srgbClr val="5617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28">
            <a:extLst>
              <a:ext uri="{FF2B5EF4-FFF2-40B4-BE49-F238E27FC236}">
                <a16:creationId xmlns:a16="http://schemas.microsoft.com/office/drawing/2014/main" id="{51283BCE-331D-4056-FC40-FF04D96F6061}"/>
              </a:ext>
            </a:extLst>
          </p:cNvPr>
          <p:cNvCxnSpPr>
            <a:cxnSpLocks/>
            <a:endCxn id="33" idx="3"/>
          </p:cNvCxnSpPr>
          <p:nvPr/>
        </p:nvCxnSpPr>
        <p:spPr>
          <a:xfrm rot="16200000" flipV="1">
            <a:off x="3582401" y="3275713"/>
            <a:ext cx="747182" cy="584164"/>
          </a:xfrm>
          <a:prstGeom prst="bentConnector2">
            <a:avLst/>
          </a:prstGeom>
          <a:ln w="15875">
            <a:solidFill>
              <a:srgbClr val="5617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28">
            <a:extLst>
              <a:ext uri="{FF2B5EF4-FFF2-40B4-BE49-F238E27FC236}">
                <a16:creationId xmlns:a16="http://schemas.microsoft.com/office/drawing/2014/main" id="{3A50AD34-EE7D-B2CA-7B1B-A16DED2B0CD2}"/>
              </a:ext>
            </a:extLst>
          </p:cNvPr>
          <p:cNvCxnSpPr>
            <a:cxnSpLocks/>
            <a:endCxn id="71" idx="3"/>
          </p:cNvCxnSpPr>
          <p:nvPr/>
        </p:nvCxnSpPr>
        <p:spPr>
          <a:xfrm rot="10800000">
            <a:off x="3622699" y="2065686"/>
            <a:ext cx="1034557" cy="972578"/>
          </a:xfrm>
          <a:prstGeom prst="bentConnector3">
            <a:avLst>
              <a:gd name="adj1" fmla="val 50000"/>
            </a:avLst>
          </a:prstGeom>
          <a:ln w="15875">
            <a:solidFill>
              <a:srgbClr val="5617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5" name="Straight Connector 28">
            <a:extLst>
              <a:ext uri="{FF2B5EF4-FFF2-40B4-BE49-F238E27FC236}">
                <a16:creationId xmlns:a16="http://schemas.microsoft.com/office/drawing/2014/main" id="{CFD5A55B-FD80-939D-D5CC-9043D57E803F}"/>
              </a:ext>
            </a:extLst>
          </p:cNvPr>
          <p:cNvCxnSpPr>
            <a:cxnSpLocks/>
            <a:stCxn id="60" idx="0"/>
            <a:endCxn id="146" idx="2"/>
          </p:cNvCxnSpPr>
          <p:nvPr/>
        </p:nvCxnSpPr>
        <p:spPr>
          <a:xfrm rot="5400000" flipH="1" flipV="1">
            <a:off x="5885382" y="2147991"/>
            <a:ext cx="473839" cy="190543"/>
          </a:xfrm>
          <a:prstGeom prst="bentConnector3">
            <a:avLst>
              <a:gd name="adj1" fmla="val 50000"/>
            </a:avLst>
          </a:prstGeom>
          <a:ln w="15875">
            <a:solidFill>
              <a:srgbClr val="5617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8" name="Straight Connector 28">
            <a:extLst>
              <a:ext uri="{FF2B5EF4-FFF2-40B4-BE49-F238E27FC236}">
                <a16:creationId xmlns:a16="http://schemas.microsoft.com/office/drawing/2014/main" id="{DFB47F54-0CD0-7D5A-72C2-DFAA5D367F3B}"/>
              </a:ext>
            </a:extLst>
          </p:cNvPr>
          <p:cNvCxnSpPr>
            <a:cxnSpLocks/>
            <a:endCxn id="128" idx="3"/>
          </p:cNvCxnSpPr>
          <p:nvPr/>
        </p:nvCxnSpPr>
        <p:spPr>
          <a:xfrm flipV="1">
            <a:off x="7324670" y="2118285"/>
            <a:ext cx="1313558" cy="941086"/>
          </a:xfrm>
          <a:prstGeom prst="bentConnector3">
            <a:avLst>
              <a:gd name="adj1" fmla="val 50000"/>
            </a:avLst>
          </a:prstGeom>
          <a:ln w="15875">
            <a:solidFill>
              <a:srgbClr val="5617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1" name="Straight Connector 28">
            <a:extLst>
              <a:ext uri="{FF2B5EF4-FFF2-40B4-BE49-F238E27FC236}">
                <a16:creationId xmlns:a16="http://schemas.microsoft.com/office/drawing/2014/main" id="{681EF0A3-FE44-8657-82BA-FE9AC7FC0545}"/>
              </a:ext>
            </a:extLst>
          </p:cNvPr>
          <p:cNvCxnSpPr>
            <a:cxnSpLocks/>
            <a:endCxn id="140" idx="3"/>
          </p:cNvCxnSpPr>
          <p:nvPr/>
        </p:nvCxnSpPr>
        <p:spPr>
          <a:xfrm flipV="1">
            <a:off x="8032918" y="3349036"/>
            <a:ext cx="650134" cy="393005"/>
          </a:xfrm>
          <a:prstGeom prst="bentConnector3">
            <a:avLst>
              <a:gd name="adj1" fmla="val 50000"/>
            </a:avLst>
          </a:prstGeom>
          <a:ln w="15875">
            <a:solidFill>
              <a:srgbClr val="5617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Straight Connector 28">
            <a:extLst>
              <a:ext uri="{FF2B5EF4-FFF2-40B4-BE49-F238E27FC236}">
                <a16:creationId xmlns:a16="http://schemas.microsoft.com/office/drawing/2014/main" id="{525214CF-0F8F-DD0F-A02E-24C84A209563}"/>
              </a:ext>
            </a:extLst>
          </p:cNvPr>
          <p:cNvCxnSpPr>
            <a:cxnSpLocks/>
            <a:endCxn id="122" idx="3"/>
          </p:cNvCxnSpPr>
          <p:nvPr/>
        </p:nvCxnSpPr>
        <p:spPr>
          <a:xfrm flipV="1">
            <a:off x="8156380" y="4515733"/>
            <a:ext cx="536170" cy="139796"/>
          </a:xfrm>
          <a:prstGeom prst="bentConnector3">
            <a:avLst>
              <a:gd name="adj1" fmla="val 50000"/>
            </a:avLst>
          </a:prstGeom>
          <a:ln w="15875">
            <a:solidFill>
              <a:srgbClr val="5617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7" name="Straight Connector 28">
            <a:extLst>
              <a:ext uri="{FF2B5EF4-FFF2-40B4-BE49-F238E27FC236}">
                <a16:creationId xmlns:a16="http://schemas.microsoft.com/office/drawing/2014/main" id="{FDB6E5AA-D058-86E5-A6B1-2925BB1D023B}"/>
              </a:ext>
            </a:extLst>
          </p:cNvPr>
          <p:cNvCxnSpPr>
            <a:cxnSpLocks/>
            <a:endCxn id="134" idx="3"/>
          </p:cNvCxnSpPr>
          <p:nvPr/>
        </p:nvCxnSpPr>
        <p:spPr>
          <a:xfrm>
            <a:off x="7818932" y="5500659"/>
            <a:ext cx="870046" cy="187150"/>
          </a:xfrm>
          <a:prstGeom prst="bentConnector3">
            <a:avLst>
              <a:gd name="adj1" fmla="val 50000"/>
            </a:avLst>
          </a:prstGeom>
          <a:ln w="15875">
            <a:solidFill>
              <a:srgbClr val="56174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1" name="Title 1">
            <a:extLst>
              <a:ext uri="{FF2B5EF4-FFF2-40B4-BE49-F238E27FC236}">
                <a16:creationId xmlns:a16="http://schemas.microsoft.com/office/drawing/2014/main" id="{D0689D35-C816-EAA9-5D20-0FA56224EF87}"/>
              </a:ext>
            </a:extLst>
          </p:cNvPr>
          <p:cNvSpPr txBox="1">
            <a:spLocks/>
          </p:cNvSpPr>
          <p:nvPr/>
        </p:nvSpPr>
        <p:spPr>
          <a:xfrm>
            <a:off x="130415" y="140677"/>
            <a:ext cx="11384593" cy="692919"/>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dirty="0"/>
              <a:t>9  Themed CSI Framework in VMO2 UK</a:t>
            </a:r>
            <a:endParaRPr lang="en-ID" dirty="0">
              <a:cs typeface="Segoe UI"/>
            </a:endParaRPr>
          </a:p>
        </p:txBody>
      </p:sp>
      <p:pic>
        <p:nvPicPr>
          <p:cNvPr id="202" name="Picture 3" descr="Logo, company name&#10;&#10;Description automatically generated">
            <a:extLst>
              <a:ext uri="{FF2B5EF4-FFF2-40B4-BE49-F238E27FC236}">
                <a16:creationId xmlns:a16="http://schemas.microsoft.com/office/drawing/2014/main" id="{B9A28615-75C3-9951-2B98-6E99F6E0DD77}"/>
              </a:ext>
            </a:extLst>
          </p:cNvPr>
          <p:cNvPicPr>
            <a:picLocks noChangeAspect="1"/>
          </p:cNvPicPr>
          <p:nvPr/>
        </p:nvPicPr>
        <p:blipFill>
          <a:blip r:embed="rId2"/>
          <a:stretch>
            <a:fillRect/>
          </a:stretch>
        </p:blipFill>
        <p:spPr>
          <a:xfrm>
            <a:off x="4792442" y="3838593"/>
            <a:ext cx="2743200" cy="1311250"/>
          </a:xfrm>
          <a:prstGeom prst="rect">
            <a:avLst/>
          </a:prstGeom>
        </p:spPr>
      </p:pic>
    </p:spTree>
    <p:extLst>
      <p:ext uri="{BB962C8B-B14F-4D97-AF65-F5344CB8AC3E}">
        <p14:creationId xmlns:p14="http://schemas.microsoft.com/office/powerpoint/2010/main" val="3533641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19038F4-06F0-412B-8D79-73A0CE26751C}"/>
              </a:ext>
            </a:extLst>
          </p:cNvPr>
          <p:cNvSpPr/>
          <p:nvPr/>
        </p:nvSpPr>
        <p:spPr>
          <a:xfrm flipV="1">
            <a:off x="910625" y="1304925"/>
            <a:ext cx="10542201" cy="4611099"/>
          </a:xfrm>
          <a:prstGeom prst="roundRect">
            <a:avLst>
              <a:gd name="adj" fmla="val 4150"/>
            </a:avLst>
          </a:prstGeom>
          <a:solidFill>
            <a:schemeClr val="bg1"/>
          </a:solidFill>
          <a:ln>
            <a:noFill/>
          </a:ln>
          <a:effectLst>
            <a:outerShdw blurRad="127000" dist="38100" dir="5400000" sx="102000" sy="10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gradFill>
                <a:gsLst>
                  <a:gs pos="0">
                    <a:srgbClr val="F34057"/>
                  </a:gs>
                  <a:gs pos="100000">
                    <a:srgbClr val="7B88DF"/>
                  </a:gs>
                  <a:gs pos="64000">
                    <a:srgbClr val="9C60BE"/>
                  </a:gs>
                  <a:gs pos="33000">
                    <a:srgbClr val="B96495"/>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6" name="Rectangle: Rounded Corners 25">
            <a:extLst>
              <a:ext uri="{FF2B5EF4-FFF2-40B4-BE49-F238E27FC236}">
                <a16:creationId xmlns:a16="http://schemas.microsoft.com/office/drawing/2014/main" id="{CCB16127-B145-4086-A4E8-052229C0288E}"/>
              </a:ext>
            </a:extLst>
          </p:cNvPr>
          <p:cNvSpPr/>
          <p:nvPr/>
        </p:nvSpPr>
        <p:spPr>
          <a:xfrm>
            <a:off x="2218766" y="1449957"/>
            <a:ext cx="8909677" cy="4279633"/>
          </a:xfrm>
          <a:prstGeom prst="roundRect">
            <a:avLst>
              <a:gd name="adj" fmla="val 6878"/>
            </a:avLst>
          </a:prstGeom>
          <a:solidFill>
            <a:srgbClr val="FF5732"/>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4">
            <a:extLst>
              <a:ext uri="{FF2B5EF4-FFF2-40B4-BE49-F238E27FC236}">
                <a16:creationId xmlns:a16="http://schemas.microsoft.com/office/drawing/2014/main" id="{EE69D9A6-15E2-4CC2-9846-A03B302D8262}"/>
              </a:ext>
            </a:extLst>
          </p:cNvPr>
          <p:cNvSpPr>
            <a:spLocks noGrp="1"/>
          </p:cNvSpPr>
          <p:nvPr>
            <p:ph type="sldNum" sz="quarter" idx="12"/>
          </p:nvPr>
        </p:nvSpPr>
        <p:spPr>
          <a:xfrm>
            <a:off x="916305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CDA4C5-FE92-47E7-B123-CF46462CBD5E}" type="slidenum">
              <a:rPr kumimoji="0" lang="en-ID" sz="1200" b="0" i="0" u="none" strike="noStrike" kern="1200" cap="none" spc="0" normalizeH="0" baseline="0" noProof="0" smtClean="0">
                <a:ln>
                  <a:noFill/>
                </a:ln>
                <a:solidFill>
                  <a:srgbClr val="8F093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D" sz="1200" b="0" i="0" u="none" strike="noStrike" kern="1200" cap="none" spc="0" normalizeH="0" baseline="0" noProof="0" dirty="0">
              <a:ln>
                <a:noFill/>
              </a:ln>
              <a:solidFill>
                <a:srgbClr val="8F093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6499C483-1B69-454E-A132-D3CF5CA624D2}"/>
              </a:ext>
            </a:extLst>
          </p:cNvPr>
          <p:cNvSpPr txBox="1">
            <a:spLocks/>
          </p:cNvSpPr>
          <p:nvPr/>
        </p:nvSpPr>
        <p:spPr>
          <a:xfrm>
            <a:off x="403704" y="213172"/>
            <a:ext cx="11384593" cy="692919"/>
          </a:xfrm>
          <a:prstGeom prst="rect">
            <a:avLst/>
          </a:prstGeom>
        </p:spPr>
        <p:txBody>
          <a:bodyPr lIns="0" tIns="0" rIns="0" bIns="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D" dirty="0">
                <a:cs typeface="Segoe UI" panose="020B0502040204020203" pitchFamily="34" charset="0"/>
              </a:rPr>
              <a:t>Key Takeaways</a:t>
            </a:r>
            <a:endParaRPr kumimoji="0" lang="en-ID" sz="4400" b="1" i="0" u="none" strike="noStrike" kern="120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endParaRPr>
          </a:p>
        </p:txBody>
      </p:sp>
      <p:pic>
        <p:nvPicPr>
          <p:cNvPr id="103" name="Picture 102" descr="A picture containing text, person, people&#10;&#10;Description automatically generated">
            <a:extLst>
              <a:ext uri="{FF2B5EF4-FFF2-40B4-BE49-F238E27FC236}">
                <a16:creationId xmlns:a16="http://schemas.microsoft.com/office/drawing/2014/main" id="{5CA4EA44-E1B6-4955-801A-87DE83EB83C1}"/>
              </a:ext>
            </a:extLst>
          </p:cNvPr>
          <p:cNvPicPr>
            <a:picLocks noChangeAspect="1"/>
          </p:cNvPicPr>
          <p:nvPr/>
        </p:nvPicPr>
        <p:blipFill rotWithShape="1">
          <a:blip r:embed="rId3">
            <a:alphaModFix amt="1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1455" b="35190"/>
          <a:stretch/>
        </p:blipFill>
        <p:spPr>
          <a:xfrm>
            <a:off x="2240000" y="1469921"/>
            <a:ext cx="8909677" cy="4259669"/>
          </a:xfrm>
          <a:prstGeom prst="roundRect">
            <a:avLst>
              <a:gd name="adj" fmla="val 7226"/>
            </a:avLst>
          </a:prstGeom>
        </p:spPr>
      </p:pic>
      <p:pic>
        <p:nvPicPr>
          <p:cNvPr id="8" name="Picture 7" descr="A screen shot of a person&#10;&#10;Description automatically generated">
            <a:extLst>
              <a:ext uri="{FF2B5EF4-FFF2-40B4-BE49-F238E27FC236}">
                <a16:creationId xmlns:a16="http://schemas.microsoft.com/office/drawing/2014/main" id="{4E26D9E8-18B3-4B9A-9475-33D4D9942F9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96" b="99036" l="6278" r="99772">
                        <a14:foregroundMark x1="16205" y1="48027" x2="14135" y2="93051"/>
                        <a14:foregroundMark x1="9242" y1="96865" x2="17187" y2="98641"/>
                        <a14:foregroundMark x1="94335" y1="84086" x2="94335" y2="90618"/>
                        <a14:foregroundMark x1="97913" y1="84349" x2="98018" y2="94279"/>
                        <a14:foregroundMark x1="7068" y1="96602" x2="7068" y2="98378"/>
                        <a14:foregroundMark x1="6296" y1="99057" x2="7173" y2="96734"/>
                        <a14:foregroundMark x1="99228" y1="83801" x2="99772" y2="88426"/>
                        <a14:foregroundMark x1="22624" y1="63941" x2="23167" y2="63941"/>
                      </a14:backgroundRemoval>
                    </a14:imgEffect>
                  </a14:imgLayer>
                </a14:imgProps>
              </a:ext>
            </a:extLst>
          </a:blip>
          <a:srcRect l="5775" t="39683" r="56495" b="21420"/>
          <a:stretch/>
        </p:blipFill>
        <p:spPr>
          <a:xfrm flipH="1">
            <a:off x="9534525" y="4596367"/>
            <a:ext cx="2743200" cy="2261633"/>
          </a:xfrm>
          <a:prstGeom prst="rect">
            <a:avLst/>
          </a:prstGeom>
          <a:effectLst>
            <a:outerShdw blurRad="127000" dist="63500" dir="5400000" algn="t" rotWithShape="0">
              <a:prstClr val="black">
                <a:alpha val="15000"/>
              </a:prstClr>
            </a:outerShdw>
          </a:effectLst>
        </p:spPr>
      </p:pic>
      <p:sp>
        <p:nvSpPr>
          <p:cNvPr id="32" name="Rectangle: Top Corners Rounded 31">
            <a:extLst>
              <a:ext uri="{FF2B5EF4-FFF2-40B4-BE49-F238E27FC236}">
                <a16:creationId xmlns:a16="http://schemas.microsoft.com/office/drawing/2014/main" id="{9A4FA949-3FCE-416B-8623-8615F87F4C19}"/>
              </a:ext>
            </a:extLst>
          </p:cNvPr>
          <p:cNvSpPr/>
          <p:nvPr/>
        </p:nvSpPr>
        <p:spPr>
          <a:xfrm rot="16200000" flipV="1">
            <a:off x="523672" y="1830574"/>
            <a:ext cx="1750778" cy="1329378"/>
          </a:xfrm>
          <a:prstGeom prst="round2SameRect">
            <a:avLst>
              <a:gd name="adj1" fmla="val 15296"/>
              <a:gd name="adj2" fmla="val 0"/>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Isosceles Triangle 32">
            <a:extLst>
              <a:ext uri="{FF2B5EF4-FFF2-40B4-BE49-F238E27FC236}">
                <a16:creationId xmlns:a16="http://schemas.microsoft.com/office/drawing/2014/main" id="{70A0E18D-60A4-4D9F-A6B6-AD3C99D3CDB7}"/>
              </a:ext>
            </a:extLst>
          </p:cNvPr>
          <p:cNvSpPr/>
          <p:nvPr/>
        </p:nvSpPr>
        <p:spPr>
          <a:xfrm rot="16200000" flipH="1">
            <a:off x="746901" y="3358998"/>
            <a:ext cx="154544" cy="179595"/>
          </a:xfrm>
          <a:prstGeom prst="triangle">
            <a:avLst>
              <a:gd name="adj" fmla="val 0"/>
            </a:avLst>
          </a:prstGeom>
          <a:solidFill>
            <a:srgbClr val="46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 name="Picture 101" descr="A screen shot of a person&#10;&#10;Description automatically generated">
            <a:extLst>
              <a:ext uri="{FF2B5EF4-FFF2-40B4-BE49-F238E27FC236}">
                <a16:creationId xmlns:a16="http://schemas.microsoft.com/office/drawing/2014/main" id="{59538AA0-32E1-4A4A-A183-1D72BCE0F2F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96" b="99036" l="6278" r="99772">
                        <a14:foregroundMark x1="16205" y1="48027" x2="14135" y2="93051"/>
                        <a14:foregroundMark x1="9242" y1="96865" x2="17187" y2="98641"/>
                        <a14:foregroundMark x1="94335" y1="84086" x2="94335" y2="90618"/>
                        <a14:foregroundMark x1="97913" y1="84349" x2="98018" y2="94279"/>
                        <a14:foregroundMark x1="7068" y1="96602" x2="7068" y2="98378"/>
                        <a14:foregroundMark x1="6296" y1="99057" x2="7173" y2="96734"/>
                        <a14:foregroundMark x1="99228" y1="83801" x2="99772" y2="88426"/>
                        <a14:foregroundMark x1="22624" y1="63941" x2="23167" y2="63941"/>
                      </a14:backgroundRemoval>
                    </a14:imgEffect>
                  </a14:imgLayer>
                </a14:imgProps>
              </a:ext>
            </a:extLst>
          </a:blip>
          <a:srcRect l="5775" t="39683" r="73486" b="21420"/>
          <a:stretch/>
        </p:blipFill>
        <p:spPr>
          <a:xfrm>
            <a:off x="-61658" y="4596367"/>
            <a:ext cx="1507837" cy="2261633"/>
          </a:xfrm>
          <a:prstGeom prst="rect">
            <a:avLst/>
          </a:prstGeom>
          <a:effectLst>
            <a:outerShdw blurRad="127000" dist="63500" dir="5400000" algn="t" rotWithShape="0">
              <a:prstClr val="black">
                <a:alpha val="15000"/>
              </a:prstClr>
            </a:outerShdw>
          </a:effectLst>
        </p:spPr>
      </p:pic>
      <p:grpSp>
        <p:nvGrpSpPr>
          <p:cNvPr id="2" name="Group 1">
            <a:extLst>
              <a:ext uri="{FF2B5EF4-FFF2-40B4-BE49-F238E27FC236}">
                <a16:creationId xmlns:a16="http://schemas.microsoft.com/office/drawing/2014/main" id="{7B80EDDD-37C1-0AED-C9AC-74FCEFF4D53C}"/>
              </a:ext>
            </a:extLst>
          </p:cNvPr>
          <p:cNvGrpSpPr/>
          <p:nvPr/>
        </p:nvGrpSpPr>
        <p:grpSpPr>
          <a:xfrm rot="16200000">
            <a:off x="2619878" y="1764662"/>
            <a:ext cx="519023" cy="518242"/>
            <a:chOff x="9162885" y="3418550"/>
            <a:chExt cx="519023" cy="518242"/>
          </a:xfrm>
        </p:grpSpPr>
        <p:sp>
          <p:nvSpPr>
            <p:cNvPr id="72" name="Oval 71">
              <a:extLst>
                <a:ext uri="{FF2B5EF4-FFF2-40B4-BE49-F238E27FC236}">
                  <a16:creationId xmlns:a16="http://schemas.microsoft.com/office/drawing/2014/main" id="{2F9EA14B-2A97-4AC1-9DED-4B5EBC829395}"/>
                </a:ext>
              </a:extLst>
            </p:cNvPr>
            <p:cNvSpPr/>
            <p:nvPr/>
          </p:nvSpPr>
          <p:spPr>
            <a:xfrm>
              <a:off x="9162885" y="3418550"/>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Freeform 35">
              <a:extLst>
                <a:ext uri="{FF2B5EF4-FFF2-40B4-BE49-F238E27FC236}">
                  <a16:creationId xmlns:a16="http://schemas.microsoft.com/office/drawing/2014/main" id="{7EFD34A9-D979-4A6C-8293-F6AD87B24BB7}"/>
                </a:ext>
              </a:extLst>
            </p:cNvPr>
            <p:cNvSpPr>
              <a:spLocks noEditPoints="1"/>
            </p:cNvSpPr>
            <p:nvPr/>
          </p:nvSpPr>
          <p:spPr bwMode="auto">
            <a:xfrm rot="5400000">
              <a:off x="9264745" y="351932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5" name="Slide Number Placeholder 4">
            <a:extLst>
              <a:ext uri="{FF2B5EF4-FFF2-40B4-BE49-F238E27FC236}">
                <a16:creationId xmlns:a16="http://schemas.microsoft.com/office/drawing/2014/main" id="{0B30AFFC-3265-4F6D-A936-749C254C9514}"/>
              </a:ext>
            </a:extLst>
          </p:cNvPr>
          <p:cNvSpPr txBox="1">
            <a:spLocks/>
          </p:cNvSpPr>
          <p:nvPr/>
        </p:nvSpPr>
        <p:spPr>
          <a:xfrm>
            <a:off x="9077325"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CDA4C5-FE92-47E7-B123-CF46462CBD5E}" type="slidenum">
              <a:rPr kumimoji="0" lang="en-ID" sz="1200" b="0" i="0" u="none" strike="noStrike" kern="1200" cap="none" spc="0" normalizeH="0" baseline="0" noProof="0" smtClean="0">
                <a:ln>
                  <a:noFill/>
                </a:ln>
                <a:solidFill>
                  <a:srgbClr val="8F093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D" sz="1200" b="0" i="0" u="none" strike="noStrike" kern="1200" cap="none" spc="0" normalizeH="0" baseline="0" noProof="0" dirty="0">
              <a:ln>
                <a:noFill/>
              </a:ln>
              <a:solidFill>
                <a:srgbClr val="8F093E"/>
              </a:solidFill>
              <a:effectLst/>
              <a:uLnTx/>
              <a:uFillTx/>
              <a:latin typeface="Calibri" panose="020F0502020204030204"/>
              <a:ea typeface="+mn-ea"/>
              <a:cs typeface="+mn-cs"/>
            </a:endParaRPr>
          </a:p>
        </p:txBody>
      </p:sp>
      <p:pic>
        <p:nvPicPr>
          <p:cNvPr id="3" name="Graphic 2" descr="Old Key outline">
            <a:extLst>
              <a:ext uri="{FF2B5EF4-FFF2-40B4-BE49-F238E27FC236}">
                <a16:creationId xmlns:a16="http://schemas.microsoft.com/office/drawing/2014/main" id="{0D002DD1-D46C-2031-5C54-8077438A4A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2891" y="2040698"/>
            <a:ext cx="914400" cy="914400"/>
          </a:xfrm>
          <a:prstGeom prst="rect">
            <a:avLst/>
          </a:prstGeom>
        </p:spPr>
      </p:pic>
      <p:sp>
        <p:nvSpPr>
          <p:cNvPr id="5" name="TextBox 4">
            <a:extLst>
              <a:ext uri="{FF2B5EF4-FFF2-40B4-BE49-F238E27FC236}">
                <a16:creationId xmlns:a16="http://schemas.microsoft.com/office/drawing/2014/main" id="{2E890083-3A06-1737-3948-F4D1426751CA}"/>
              </a:ext>
            </a:extLst>
          </p:cNvPr>
          <p:cNvSpPr txBox="1"/>
          <p:nvPr/>
        </p:nvSpPr>
        <p:spPr>
          <a:xfrm>
            <a:off x="3239981" y="1844277"/>
            <a:ext cx="7042155" cy="584775"/>
          </a:xfrm>
          <a:prstGeom prst="rect">
            <a:avLst/>
          </a:prstGeom>
          <a:noFill/>
        </p:spPr>
        <p:txBody>
          <a:bodyPr wrap="square" rtlCol="0">
            <a:spAutoFit/>
          </a:bodyPr>
          <a:lstStyle/>
          <a:p>
            <a:r>
              <a:rPr lang="en-GB" sz="1600" dirty="0">
                <a:solidFill>
                  <a:schemeClr val="bg1"/>
                </a:solidFill>
                <a:latin typeface="Century Gothic" panose="020B0502020202020204" pitchFamily="34" charset="0"/>
              </a:rPr>
              <a:t>JSM </a:t>
            </a:r>
            <a:r>
              <a:rPr lang="en-GB" sz="1600" dirty="0" err="1">
                <a:solidFill>
                  <a:schemeClr val="bg1"/>
                </a:solidFill>
                <a:latin typeface="Century Gothic" panose="020B0502020202020204" pitchFamily="34" charset="0"/>
              </a:rPr>
              <a:t>OpsGenie</a:t>
            </a:r>
            <a:r>
              <a:rPr lang="en-GB" sz="1600" dirty="0">
                <a:solidFill>
                  <a:schemeClr val="bg1"/>
                </a:solidFill>
                <a:latin typeface="Century Gothic" panose="020B0502020202020204" pitchFamily="34" charset="0"/>
              </a:rPr>
              <a:t> -Modern approach in ITSM solution by Atlassian</a:t>
            </a:r>
          </a:p>
          <a:p>
            <a:endParaRPr lang="en-GB" sz="1600" dirty="0">
              <a:latin typeface="Century Gothic" panose="020B0502020202020204" pitchFamily="34" charset="0"/>
            </a:endParaRPr>
          </a:p>
        </p:txBody>
      </p:sp>
      <p:grpSp>
        <p:nvGrpSpPr>
          <p:cNvPr id="9" name="Group 8">
            <a:extLst>
              <a:ext uri="{FF2B5EF4-FFF2-40B4-BE49-F238E27FC236}">
                <a16:creationId xmlns:a16="http://schemas.microsoft.com/office/drawing/2014/main" id="{98A91A99-64FA-AE34-3EA1-B7DCC4F74FE3}"/>
              </a:ext>
            </a:extLst>
          </p:cNvPr>
          <p:cNvGrpSpPr/>
          <p:nvPr/>
        </p:nvGrpSpPr>
        <p:grpSpPr>
          <a:xfrm rot="16200000">
            <a:off x="2619879" y="2415096"/>
            <a:ext cx="519023" cy="518242"/>
            <a:chOff x="9162885" y="3418550"/>
            <a:chExt cx="519023" cy="518242"/>
          </a:xfrm>
        </p:grpSpPr>
        <p:sp>
          <p:nvSpPr>
            <p:cNvPr id="10" name="Oval 9">
              <a:extLst>
                <a:ext uri="{FF2B5EF4-FFF2-40B4-BE49-F238E27FC236}">
                  <a16:creationId xmlns:a16="http://schemas.microsoft.com/office/drawing/2014/main" id="{83F930CD-179A-0E4C-5430-AC6D504A51A8}"/>
                </a:ext>
              </a:extLst>
            </p:cNvPr>
            <p:cNvSpPr/>
            <p:nvPr/>
          </p:nvSpPr>
          <p:spPr>
            <a:xfrm>
              <a:off x="9162885" y="3418550"/>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35">
              <a:extLst>
                <a:ext uri="{FF2B5EF4-FFF2-40B4-BE49-F238E27FC236}">
                  <a16:creationId xmlns:a16="http://schemas.microsoft.com/office/drawing/2014/main" id="{6FCB2AF3-DB10-D3CB-A402-EC8592BCDA02}"/>
                </a:ext>
              </a:extLst>
            </p:cNvPr>
            <p:cNvSpPr>
              <a:spLocks noEditPoints="1"/>
            </p:cNvSpPr>
            <p:nvPr/>
          </p:nvSpPr>
          <p:spPr bwMode="auto">
            <a:xfrm rot="5400000">
              <a:off x="9264745" y="351932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377BC57C-DAAD-40F9-08EC-0256F3EBDA95}"/>
              </a:ext>
            </a:extLst>
          </p:cNvPr>
          <p:cNvSpPr txBox="1"/>
          <p:nvPr/>
        </p:nvSpPr>
        <p:spPr>
          <a:xfrm>
            <a:off x="3239981" y="2425897"/>
            <a:ext cx="7616088" cy="830997"/>
          </a:xfrm>
          <a:prstGeom prst="rect">
            <a:avLst/>
          </a:prstGeom>
          <a:noFill/>
        </p:spPr>
        <p:txBody>
          <a:bodyPr wrap="square" rtlCol="0">
            <a:spAutoFit/>
          </a:bodyPr>
          <a:lstStyle/>
          <a:p>
            <a:r>
              <a:rPr lang="en-GB" sz="1600" dirty="0">
                <a:solidFill>
                  <a:schemeClr val="bg1"/>
                </a:solidFill>
                <a:latin typeface="Century Gothic" panose="020B0502020202020204" pitchFamily="34" charset="0"/>
              </a:rPr>
              <a:t>Automated log monitoring system which processes logs and shares the analysis or alerts in case of anomalies.</a:t>
            </a:r>
          </a:p>
          <a:p>
            <a:endParaRPr lang="en-GB" sz="1600" dirty="0">
              <a:latin typeface="Century Gothic" panose="020B0502020202020204" pitchFamily="34" charset="0"/>
            </a:endParaRPr>
          </a:p>
        </p:txBody>
      </p:sp>
      <p:grpSp>
        <p:nvGrpSpPr>
          <p:cNvPr id="17" name="Group 16">
            <a:extLst>
              <a:ext uri="{FF2B5EF4-FFF2-40B4-BE49-F238E27FC236}">
                <a16:creationId xmlns:a16="http://schemas.microsoft.com/office/drawing/2014/main" id="{09A4B4B3-B98F-C940-F967-A979B35103C9}"/>
              </a:ext>
            </a:extLst>
          </p:cNvPr>
          <p:cNvGrpSpPr/>
          <p:nvPr/>
        </p:nvGrpSpPr>
        <p:grpSpPr>
          <a:xfrm rot="16200000">
            <a:off x="2625333" y="3226811"/>
            <a:ext cx="519023" cy="518242"/>
            <a:chOff x="9162885" y="3418550"/>
            <a:chExt cx="519023" cy="518242"/>
          </a:xfrm>
        </p:grpSpPr>
        <p:sp>
          <p:nvSpPr>
            <p:cNvPr id="19" name="Oval 18">
              <a:extLst>
                <a:ext uri="{FF2B5EF4-FFF2-40B4-BE49-F238E27FC236}">
                  <a16:creationId xmlns:a16="http://schemas.microsoft.com/office/drawing/2014/main" id="{D8CC8CED-FA84-DCB5-3CC8-7343F4F42036}"/>
                </a:ext>
              </a:extLst>
            </p:cNvPr>
            <p:cNvSpPr/>
            <p:nvPr/>
          </p:nvSpPr>
          <p:spPr>
            <a:xfrm>
              <a:off x="9162885" y="3418550"/>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35">
              <a:extLst>
                <a:ext uri="{FF2B5EF4-FFF2-40B4-BE49-F238E27FC236}">
                  <a16:creationId xmlns:a16="http://schemas.microsoft.com/office/drawing/2014/main" id="{81C035FF-FF3B-9675-F99E-1EDE5B8F2615}"/>
                </a:ext>
              </a:extLst>
            </p:cNvPr>
            <p:cNvSpPr>
              <a:spLocks noEditPoints="1"/>
            </p:cNvSpPr>
            <p:nvPr/>
          </p:nvSpPr>
          <p:spPr bwMode="auto">
            <a:xfrm rot="5400000">
              <a:off x="9264745" y="351932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 name="TextBox 23">
            <a:extLst>
              <a:ext uri="{FF2B5EF4-FFF2-40B4-BE49-F238E27FC236}">
                <a16:creationId xmlns:a16="http://schemas.microsoft.com/office/drawing/2014/main" id="{AB188B34-B0E2-569F-6D08-63C58041B2AF}"/>
              </a:ext>
            </a:extLst>
          </p:cNvPr>
          <p:cNvSpPr txBox="1"/>
          <p:nvPr/>
        </p:nvSpPr>
        <p:spPr>
          <a:xfrm>
            <a:off x="3218746" y="3323863"/>
            <a:ext cx="7909697" cy="584775"/>
          </a:xfrm>
          <a:prstGeom prst="rect">
            <a:avLst/>
          </a:prstGeom>
          <a:noFill/>
        </p:spPr>
        <p:txBody>
          <a:bodyPr wrap="square" rtlCol="0">
            <a:spAutoFit/>
          </a:bodyPr>
          <a:lstStyle/>
          <a:p>
            <a:r>
              <a:rPr lang="en-GB" sz="1600" dirty="0">
                <a:solidFill>
                  <a:schemeClr val="bg1"/>
                </a:solidFill>
                <a:latin typeface="Century Gothic" panose="020B0502020202020204" pitchFamily="34" charset="0"/>
              </a:rPr>
              <a:t>Perform Data Analysis on applications’ traffic depicting trends and alerts</a:t>
            </a:r>
          </a:p>
          <a:p>
            <a:endParaRPr lang="en-GB" sz="1600" dirty="0">
              <a:latin typeface="Century Gothic" panose="020B0502020202020204" pitchFamily="34" charset="0"/>
            </a:endParaRPr>
          </a:p>
        </p:txBody>
      </p:sp>
      <p:grpSp>
        <p:nvGrpSpPr>
          <p:cNvPr id="25" name="Group 24">
            <a:extLst>
              <a:ext uri="{FF2B5EF4-FFF2-40B4-BE49-F238E27FC236}">
                <a16:creationId xmlns:a16="http://schemas.microsoft.com/office/drawing/2014/main" id="{367BBF15-BCE1-415C-535C-498C8A28EA7D}"/>
              </a:ext>
            </a:extLst>
          </p:cNvPr>
          <p:cNvGrpSpPr/>
          <p:nvPr/>
        </p:nvGrpSpPr>
        <p:grpSpPr>
          <a:xfrm rot="16200000">
            <a:off x="2619878" y="4022001"/>
            <a:ext cx="519023" cy="518242"/>
            <a:chOff x="9162885" y="3418550"/>
            <a:chExt cx="519023" cy="518242"/>
          </a:xfrm>
        </p:grpSpPr>
        <p:sp>
          <p:nvSpPr>
            <p:cNvPr id="27" name="Oval 26">
              <a:extLst>
                <a:ext uri="{FF2B5EF4-FFF2-40B4-BE49-F238E27FC236}">
                  <a16:creationId xmlns:a16="http://schemas.microsoft.com/office/drawing/2014/main" id="{C8F17049-FE68-993E-625C-31C6A3A84941}"/>
                </a:ext>
              </a:extLst>
            </p:cNvPr>
            <p:cNvSpPr/>
            <p:nvPr/>
          </p:nvSpPr>
          <p:spPr>
            <a:xfrm>
              <a:off x="9162885" y="3418550"/>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35">
              <a:extLst>
                <a:ext uri="{FF2B5EF4-FFF2-40B4-BE49-F238E27FC236}">
                  <a16:creationId xmlns:a16="http://schemas.microsoft.com/office/drawing/2014/main" id="{624CE881-F3F9-0CFA-3ADA-7D7BAA488074}"/>
                </a:ext>
              </a:extLst>
            </p:cNvPr>
            <p:cNvSpPr>
              <a:spLocks noEditPoints="1"/>
            </p:cNvSpPr>
            <p:nvPr/>
          </p:nvSpPr>
          <p:spPr bwMode="auto">
            <a:xfrm rot="5400000">
              <a:off x="9264745" y="351932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 name="TextBox 28">
            <a:extLst>
              <a:ext uri="{FF2B5EF4-FFF2-40B4-BE49-F238E27FC236}">
                <a16:creationId xmlns:a16="http://schemas.microsoft.com/office/drawing/2014/main" id="{3F905F87-72EC-C83A-C07D-CCDFB905E16B}"/>
              </a:ext>
            </a:extLst>
          </p:cNvPr>
          <p:cNvSpPr txBox="1"/>
          <p:nvPr/>
        </p:nvSpPr>
        <p:spPr>
          <a:xfrm>
            <a:off x="3239981" y="4122163"/>
            <a:ext cx="7042155" cy="338554"/>
          </a:xfrm>
          <a:prstGeom prst="rect">
            <a:avLst/>
          </a:prstGeom>
          <a:noFill/>
        </p:spPr>
        <p:txBody>
          <a:bodyPr wrap="square" rtlCol="0">
            <a:spAutoFit/>
          </a:bodyPr>
          <a:lstStyle/>
          <a:p>
            <a:r>
              <a:rPr lang="en-GB" sz="1600" dirty="0">
                <a:solidFill>
                  <a:schemeClr val="bg1"/>
                </a:solidFill>
                <a:latin typeface="Century Gothic" panose="020B0502020202020204" pitchFamily="34" charset="0"/>
              </a:rPr>
              <a:t>OPBR Process for effective Fibre Rollout </a:t>
            </a:r>
            <a:endParaRPr lang="en-GB" sz="1600" dirty="0">
              <a:latin typeface="Century Gothic" panose="020B0502020202020204" pitchFamily="34" charset="0"/>
            </a:endParaRPr>
          </a:p>
        </p:txBody>
      </p:sp>
      <p:grpSp>
        <p:nvGrpSpPr>
          <p:cNvPr id="30" name="Group 29">
            <a:extLst>
              <a:ext uri="{FF2B5EF4-FFF2-40B4-BE49-F238E27FC236}">
                <a16:creationId xmlns:a16="http://schemas.microsoft.com/office/drawing/2014/main" id="{268576CB-4A8F-7C2E-639C-677EFDC56C6D}"/>
              </a:ext>
            </a:extLst>
          </p:cNvPr>
          <p:cNvGrpSpPr/>
          <p:nvPr/>
        </p:nvGrpSpPr>
        <p:grpSpPr>
          <a:xfrm rot="16200000">
            <a:off x="2618168" y="4760019"/>
            <a:ext cx="519023" cy="518242"/>
            <a:chOff x="9162885" y="3418550"/>
            <a:chExt cx="519023" cy="518242"/>
          </a:xfrm>
        </p:grpSpPr>
        <p:sp>
          <p:nvSpPr>
            <p:cNvPr id="31" name="Oval 30">
              <a:extLst>
                <a:ext uri="{FF2B5EF4-FFF2-40B4-BE49-F238E27FC236}">
                  <a16:creationId xmlns:a16="http://schemas.microsoft.com/office/drawing/2014/main" id="{BDAC3F56-93C1-F34E-C343-58A5AE60F360}"/>
                </a:ext>
              </a:extLst>
            </p:cNvPr>
            <p:cNvSpPr/>
            <p:nvPr/>
          </p:nvSpPr>
          <p:spPr>
            <a:xfrm>
              <a:off x="9162885" y="3418550"/>
              <a:ext cx="519023" cy="518242"/>
            </a:xfrm>
            <a:prstGeom prst="ellipse">
              <a:avLst/>
            </a:prstGeom>
            <a:solidFill>
              <a:schemeClr val="bg1"/>
            </a:soli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35">
              <a:extLst>
                <a:ext uri="{FF2B5EF4-FFF2-40B4-BE49-F238E27FC236}">
                  <a16:creationId xmlns:a16="http://schemas.microsoft.com/office/drawing/2014/main" id="{00D10822-DDD7-50F7-4E5F-932E02A4AD57}"/>
                </a:ext>
              </a:extLst>
            </p:cNvPr>
            <p:cNvSpPr>
              <a:spLocks noEditPoints="1"/>
            </p:cNvSpPr>
            <p:nvPr/>
          </p:nvSpPr>
          <p:spPr bwMode="auto">
            <a:xfrm rot="5400000">
              <a:off x="9264745" y="3519325"/>
              <a:ext cx="315303" cy="316692"/>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5 w 96"/>
                <a:gd name="T11" fmla="*/ 52 h 96"/>
                <a:gd name="T12" fmla="*/ 53 w 96"/>
                <a:gd name="T13" fmla="*/ 76 h 96"/>
                <a:gd name="T14" fmla="*/ 48 w 96"/>
                <a:gd name="T15" fmla="*/ 77 h 96"/>
                <a:gd name="T16" fmla="*/ 44 w 96"/>
                <a:gd name="T17" fmla="*/ 76 h 96"/>
                <a:gd name="T18" fmla="*/ 43 w 96"/>
                <a:gd name="T19" fmla="*/ 75 h 96"/>
                <a:gd name="T20" fmla="*/ 43 w 96"/>
                <a:gd name="T21" fmla="*/ 66 h 96"/>
                <a:gd name="T22" fmla="*/ 52 w 96"/>
                <a:gd name="T23" fmla="*/ 56 h 96"/>
                <a:gd name="T24" fmla="*/ 22 w 96"/>
                <a:gd name="T25" fmla="*/ 56 h 96"/>
                <a:gd name="T26" fmla="*/ 16 w 96"/>
                <a:gd name="T27" fmla="*/ 50 h 96"/>
                <a:gd name="T28" fmla="*/ 16 w 96"/>
                <a:gd name="T29" fmla="*/ 46 h 96"/>
                <a:gd name="T30" fmla="*/ 22 w 96"/>
                <a:gd name="T31" fmla="*/ 40 h 96"/>
                <a:gd name="T32" fmla="*/ 52 w 96"/>
                <a:gd name="T33" fmla="*/ 40 h 96"/>
                <a:gd name="T34" fmla="*/ 42 w 96"/>
                <a:gd name="T35" fmla="*/ 30 h 96"/>
                <a:gd name="T36" fmla="*/ 43 w 96"/>
                <a:gd name="T37" fmla="*/ 22 h 96"/>
                <a:gd name="T38" fmla="*/ 44 w 96"/>
                <a:gd name="T39" fmla="*/ 20 h 96"/>
                <a:gd name="T40" fmla="*/ 52 w 96"/>
                <a:gd name="T41" fmla="*/ 20 h 96"/>
                <a:gd name="T42" fmla="*/ 75 w 96"/>
                <a:gd name="T43" fmla="*/ 44 h 96"/>
                <a:gd name="T44" fmla="*/ 75 w 96"/>
                <a:gd name="T45"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5" y="52"/>
                  </a:moveTo>
                  <a:cubicBezTo>
                    <a:pt x="53" y="76"/>
                    <a:pt x="53" y="76"/>
                    <a:pt x="53" y="76"/>
                  </a:cubicBezTo>
                  <a:cubicBezTo>
                    <a:pt x="52" y="77"/>
                    <a:pt x="50" y="77"/>
                    <a:pt x="48" y="77"/>
                  </a:cubicBezTo>
                  <a:cubicBezTo>
                    <a:pt x="47" y="77"/>
                    <a:pt x="45" y="77"/>
                    <a:pt x="44" y="76"/>
                  </a:cubicBezTo>
                  <a:cubicBezTo>
                    <a:pt x="43" y="75"/>
                    <a:pt x="43" y="75"/>
                    <a:pt x="43" y="75"/>
                  </a:cubicBezTo>
                  <a:cubicBezTo>
                    <a:pt x="41" y="72"/>
                    <a:pt x="41" y="68"/>
                    <a:pt x="43" y="66"/>
                  </a:cubicBezTo>
                  <a:cubicBezTo>
                    <a:pt x="52" y="56"/>
                    <a:pt x="52" y="56"/>
                    <a:pt x="52" y="56"/>
                  </a:cubicBezTo>
                  <a:cubicBezTo>
                    <a:pt x="22" y="56"/>
                    <a:pt x="22" y="56"/>
                    <a:pt x="22" y="56"/>
                  </a:cubicBezTo>
                  <a:cubicBezTo>
                    <a:pt x="19" y="56"/>
                    <a:pt x="16" y="53"/>
                    <a:pt x="16" y="50"/>
                  </a:cubicBezTo>
                  <a:cubicBezTo>
                    <a:pt x="16" y="46"/>
                    <a:pt x="16" y="46"/>
                    <a:pt x="16" y="46"/>
                  </a:cubicBezTo>
                  <a:cubicBezTo>
                    <a:pt x="16" y="43"/>
                    <a:pt x="19" y="40"/>
                    <a:pt x="22" y="40"/>
                  </a:cubicBezTo>
                  <a:cubicBezTo>
                    <a:pt x="52" y="40"/>
                    <a:pt x="52" y="40"/>
                    <a:pt x="52" y="40"/>
                  </a:cubicBezTo>
                  <a:cubicBezTo>
                    <a:pt x="42" y="30"/>
                    <a:pt x="42" y="30"/>
                    <a:pt x="42" y="30"/>
                  </a:cubicBezTo>
                  <a:cubicBezTo>
                    <a:pt x="40" y="28"/>
                    <a:pt x="40" y="24"/>
                    <a:pt x="43" y="22"/>
                  </a:cubicBezTo>
                  <a:cubicBezTo>
                    <a:pt x="44" y="20"/>
                    <a:pt x="44" y="20"/>
                    <a:pt x="44" y="20"/>
                  </a:cubicBezTo>
                  <a:cubicBezTo>
                    <a:pt x="46" y="18"/>
                    <a:pt x="50" y="18"/>
                    <a:pt x="52" y="20"/>
                  </a:cubicBezTo>
                  <a:cubicBezTo>
                    <a:pt x="75" y="44"/>
                    <a:pt x="75" y="44"/>
                    <a:pt x="75" y="44"/>
                  </a:cubicBezTo>
                  <a:cubicBezTo>
                    <a:pt x="77" y="46"/>
                    <a:pt x="77" y="50"/>
                    <a:pt x="75" y="52"/>
                  </a:cubicBezTo>
                  <a:close/>
                </a:path>
              </a:pathLst>
            </a:custGeom>
            <a:gradFill flip="none" rotWithShape="1">
              <a:gsLst>
                <a:gs pos="0">
                  <a:srgbClr val="B90239"/>
                </a:gs>
                <a:gs pos="100000">
                  <a:srgbClr val="621443"/>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5" name="TextBox 34">
            <a:extLst>
              <a:ext uri="{FF2B5EF4-FFF2-40B4-BE49-F238E27FC236}">
                <a16:creationId xmlns:a16="http://schemas.microsoft.com/office/drawing/2014/main" id="{A1FA15DE-472F-37F2-9DE7-BFC46170EA1F}"/>
              </a:ext>
            </a:extLst>
          </p:cNvPr>
          <p:cNvSpPr txBox="1"/>
          <p:nvPr/>
        </p:nvSpPr>
        <p:spPr>
          <a:xfrm>
            <a:off x="3238271" y="4860181"/>
            <a:ext cx="7042155" cy="338554"/>
          </a:xfrm>
          <a:prstGeom prst="rect">
            <a:avLst/>
          </a:prstGeom>
          <a:noFill/>
        </p:spPr>
        <p:txBody>
          <a:bodyPr wrap="square" rtlCol="0">
            <a:spAutoFit/>
          </a:bodyPr>
          <a:lstStyle/>
          <a:p>
            <a:r>
              <a:rPr lang="en-US" sz="1600" dirty="0">
                <a:solidFill>
                  <a:schemeClr val="bg1"/>
                </a:solidFill>
                <a:latin typeface="Century Gothic" panose="020B0502020202020204" pitchFamily="34" charset="0"/>
              </a:rPr>
              <a:t>9</a:t>
            </a:r>
            <a:r>
              <a:rPr lang="en-US" sz="1600" dirty="0"/>
              <a:t>  </a:t>
            </a:r>
            <a:r>
              <a:rPr lang="en-US" sz="1600" dirty="0">
                <a:solidFill>
                  <a:schemeClr val="bg1"/>
                </a:solidFill>
                <a:latin typeface="Century Gothic" panose="020B0502020202020204" pitchFamily="34" charset="0"/>
              </a:rPr>
              <a:t>Themed</a:t>
            </a:r>
            <a:r>
              <a:rPr lang="en-US" sz="1600" dirty="0"/>
              <a:t> </a:t>
            </a:r>
            <a:r>
              <a:rPr lang="en-US" sz="1600" dirty="0">
                <a:solidFill>
                  <a:schemeClr val="bg1"/>
                </a:solidFill>
                <a:latin typeface="Century Gothic" panose="020B0502020202020204" pitchFamily="34" charset="0"/>
              </a:rPr>
              <a:t>CSI</a:t>
            </a:r>
            <a:r>
              <a:rPr lang="en-US" sz="1600" dirty="0"/>
              <a:t> </a:t>
            </a:r>
            <a:r>
              <a:rPr lang="en-US" sz="1600" dirty="0">
                <a:solidFill>
                  <a:schemeClr val="bg1"/>
                </a:solidFill>
                <a:latin typeface="Century Gothic" panose="020B0502020202020204" pitchFamily="34" charset="0"/>
              </a:rPr>
              <a:t>Framework</a:t>
            </a:r>
            <a:endParaRPr lang="en-GB"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881558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29B774-5367-4BCF-B6B9-A9C76F619C6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30" t="4188" r="1630" b="14206"/>
          <a:stretch/>
        </p:blipFill>
        <p:spPr>
          <a:xfrm>
            <a:off x="1" y="0"/>
            <a:ext cx="12191999" cy="6858001"/>
          </a:xfrm>
          <a:prstGeom prst="rect">
            <a:avLst/>
          </a:prstGeom>
        </p:spPr>
      </p:pic>
      <p:sp>
        <p:nvSpPr>
          <p:cNvPr id="2" name="Rectangle 1">
            <a:extLst>
              <a:ext uri="{FF2B5EF4-FFF2-40B4-BE49-F238E27FC236}">
                <a16:creationId xmlns:a16="http://schemas.microsoft.com/office/drawing/2014/main" id="{9CF4A866-246C-496A-8E85-386653C662C2}"/>
              </a:ext>
            </a:extLst>
          </p:cNvPr>
          <p:cNvSpPr/>
          <p:nvPr/>
        </p:nvSpPr>
        <p:spPr>
          <a:xfrm>
            <a:off x="5538158" y="3429000"/>
            <a:ext cx="6323163" cy="1354217"/>
          </a:xfrm>
          <a:prstGeom prst="rect">
            <a:avLst/>
          </a:prstGeom>
          <a:gradFill>
            <a:gsLst>
              <a:gs pos="0">
                <a:srgbClr val="B90239"/>
              </a:gs>
              <a:gs pos="100000">
                <a:srgbClr val="621443"/>
              </a:gs>
            </a:gsLst>
            <a:lin ang="5400000" scaled="1"/>
          </a:gradFill>
          <a:ln>
            <a:noFill/>
          </a:ln>
          <a:effectLst>
            <a:outerShdw blurRad="127000" dist="635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5AAD179A-8025-45E2-9179-B509279A31F1}"/>
              </a:ext>
            </a:extLst>
          </p:cNvPr>
          <p:cNvSpPr txBox="1"/>
          <p:nvPr/>
        </p:nvSpPr>
        <p:spPr>
          <a:xfrm>
            <a:off x="1146010" y="3862396"/>
            <a:ext cx="9666514" cy="135421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prstClr val="white"/>
                </a:solidFill>
                <a:effectLst/>
                <a:uLnTx/>
                <a:uFillTx/>
                <a:latin typeface="Century Gothic"/>
                <a:ea typeface="+mn-ea"/>
                <a:cs typeface="+mn-cs"/>
              </a:rPr>
              <a:t>THANK YOU</a:t>
            </a:r>
          </a:p>
        </p:txBody>
      </p:sp>
      <p:pic>
        <p:nvPicPr>
          <p:cNvPr id="11" name="Picture 10">
            <a:extLst>
              <a:ext uri="{FF2B5EF4-FFF2-40B4-BE49-F238E27FC236}">
                <a16:creationId xmlns:a16="http://schemas.microsoft.com/office/drawing/2014/main" id="{38B5E468-45BF-4985-9C4F-9316AB32025C}"/>
              </a:ext>
            </a:extLst>
          </p:cNvPr>
          <p:cNvPicPr>
            <a:picLocks noChangeAspect="1"/>
          </p:cNvPicPr>
          <p:nvPr/>
        </p:nvPicPr>
        <p:blipFill>
          <a:blip r:embed="rId4">
            <a:duotone>
              <a:schemeClr val="bg2">
                <a:shade val="45000"/>
                <a:satMod val="135000"/>
              </a:schemeClr>
              <a:prstClr val="white"/>
            </a:duotone>
          </a:blip>
          <a:stretch>
            <a:fillRect/>
          </a:stretch>
        </p:blipFill>
        <p:spPr>
          <a:xfrm>
            <a:off x="6220637" y="-657345"/>
            <a:ext cx="6953325" cy="5261536"/>
          </a:xfrm>
          <a:prstGeom prst="rect">
            <a:avLst/>
          </a:prstGeom>
        </p:spPr>
      </p:pic>
      <p:pic>
        <p:nvPicPr>
          <p:cNvPr id="3" name="Picture 3" descr="Logo, company name&#10;&#10;Description automatically generated">
            <a:extLst>
              <a:ext uri="{FF2B5EF4-FFF2-40B4-BE49-F238E27FC236}">
                <a16:creationId xmlns:a16="http://schemas.microsoft.com/office/drawing/2014/main" id="{41237092-3E7D-DA5B-667B-141BEEDC9050}"/>
              </a:ext>
            </a:extLst>
          </p:cNvPr>
          <p:cNvPicPr>
            <a:picLocks noChangeAspect="1"/>
          </p:cNvPicPr>
          <p:nvPr/>
        </p:nvPicPr>
        <p:blipFill>
          <a:blip r:embed="rId5"/>
          <a:stretch>
            <a:fillRect/>
          </a:stretch>
        </p:blipFill>
        <p:spPr>
          <a:xfrm>
            <a:off x="5421386" y="3163568"/>
            <a:ext cx="2743200" cy="1311250"/>
          </a:xfrm>
          <a:prstGeom prst="rect">
            <a:avLst/>
          </a:prstGeom>
        </p:spPr>
      </p:pic>
    </p:spTree>
    <p:extLst>
      <p:ext uri="{BB962C8B-B14F-4D97-AF65-F5344CB8AC3E}">
        <p14:creationId xmlns:p14="http://schemas.microsoft.com/office/powerpoint/2010/main" val="346473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7">
      <a:dk1>
        <a:sysClr val="windowText" lastClr="000000"/>
      </a:dk1>
      <a:lt1>
        <a:sysClr val="window" lastClr="FFFFFF"/>
      </a:lt1>
      <a:dk2>
        <a:srgbClr val="44546A"/>
      </a:dk2>
      <a:lt2>
        <a:srgbClr val="E7E6E6"/>
      </a:lt2>
      <a:accent1>
        <a:srgbClr val="FF8246"/>
      </a:accent1>
      <a:accent2>
        <a:srgbClr val="373A6D"/>
      </a:accent2>
      <a:accent3>
        <a:srgbClr val="6FC2D0"/>
      </a:accent3>
      <a:accent4>
        <a:srgbClr val="FF8246"/>
      </a:accent4>
      <a:accent5>
        <a:srgbClr val="373A6D"/>
      </a:accent5>
      <a:accent6>
        <a:srgbClr val="6FC2D0"/>
      </a:accent6>
      <a:hlink>
        <a:srgbClr val="0563C1"/>
      </a:hlink>
      <a:folHlink>
        <a:srgbClr val="954F72"/>
      </a:folHlink>
    </a:clrScheme>
    <a:fontScheme name="Custom 2">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68CB4E7AB8BF349A3FE7D3526ADE9B4" ma:contentTypeVersion="2" ma:contentTypeDescription="Create a new document." ma:contentTypeScope="" ma:versionID="133b0850ae2218e91b3de7d57698d0ad">
  <xsd:schema xmlns:xsd="http://www.w3.org/2001/XMLSchema" xmlns:xs="http://www.w3.org/2001/XMLSchema" xmlns:p="http://schemas.microsoft.com/office/2006/metadata/properties" xmlns:ns3="ab0eb968-56ef-47cd-9619-3389f58b82ef" targetNamespace="http://schemas.microsoft.com/office/2006/metadata/properties" ma:root="true" ma:fieldsID="d8c0b3376db516433825d8a15c8e7537" ns3:_="">
    <xsd:import namespace="ab0eb968-56ef-47cd-9619-3389f58b82e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0eb968-56ef-47cd-9619-3389f58b82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4DF9BA-BBDB-4067-AC52-B2249F76F0C9}">
  <ds:schemaRefs>
    <ds:schemaRef ds:uri="http://schemas.microsoft.com/sharepoint/v3/contenttype/forms"/>
  </ds:schemaRefs>
</ds:datastoreItem>
</file>

<file path=customXml/itemProps2.xml><?xml version="1.0" encoding="utf-8"?>
<ds:datastoreItem xmlns:ds="http://schemas.openxmlformats.org/officeDocument/2006/customXml" ds:itemID="{483AC9FD-D8E5-4066-8B86-31D1BEAA52F8}">
  <ds:schemaRefs>
    <ds:schemaRef ds:uri="http://www.w3.org/XML/1998/namespace"/>
    <ds:schemaRef ds:uri="http://schemas.openxmlformats.org/package/2006/metadata/core-properties"/>
    <ds:schemaRef ds:uri="http://purl.org/dc/dcmitype/"/>
    <ds:schemaRef ds:uri="http://purl.org/dc/elements/1.1/"/>
    <ds:schemaRef ds:uri="http://schemas.microsoft.com/office/2006/documentManagement/types"/>
    <ds:schemaRef ds:uri="http://schemas.microsoft.com/office/infopath/2007/PartnerControls"/>
    <ds:schemaRef ds:uri="ab0eb968-56ef-47cd-9619-3389f58b82ef"/>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688EB28-98AA-4021-8DCB-F447D4C0B2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0eb968-56ef-47cd-9619-3389f58b82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1014</TotalTime>
  <Words>854</Words>
  <Application>Microsoft Office PowerPoint</Application>
  <PresentationFormat>Widescreen</PresentationFormat>
  <Paragraphs>138</Paragraphs>
  <Slides>9</Slides>
  <Notes>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vt:i4>
      </vt:variant>
    </vt:vector>
  </HeadingPairs>
  <TitlesOfParts>
    <vt:vector size="17" baseType="lpstr">
      <vt:lpstr>Arial</vt:lpstr>
      <vt:lpstr>Calibri</vt:lpstr>
      <vt:lpstr>Calibri Light</vt:lpstr>
      <vt:lpstr>Century Gothic</vt:lpstr>
      <vt:lpstr>Segoe UI</vt:lpstr>
      <vt:lpstr>Office Theme</vt:lpstr>
      <vt:lpstr>1_Office Theme</vt:lpstr>
      <vt:lpstr>2_Office Theme</vt:lpstr>
      <vt:lpstr>PowerPoint Presentation</vt:lpstr>
      <vt:lpstr>PowerPoint Presentation</vt:lpstr>
      <vt:lpstr>Virgin Media-O2  </vt:lpstr>
      <vt:lpstr>Best Practices in Digital Operations</vt:lpstr>
      <vt:lpstr>Best Practices in CTO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24slides 23</dc:creator>
  <cp:lastModifiedBy>Anantha Raja Asaithambi</cp:lastModifiedBy>
  <cp:revision>95</cp:revision>
  <dcterms:created xsi:type="dcterms:W3CDTF">2022-04-21T02:10:07Z</dcterms:created>
  <dcterms:modified xsi:type="dcterms:W3CDTF">2022-10-20T15:19:57Z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0x010100468CB4E7AB8BF349A3FE7D3526ADE9B4</vt:lpwstr>
  </property>
</Properties>
</file>